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8"/>
  </p:notesMasterIdLst>
  <p:sldIdLst>
    <p:sldId id="282" r:id="rId2"/>
    <p:sldId id="285" r:id="rId3"/>
    <p:sldId id="283" r:id="rId4"/>
    <p:sldId id="284" r:id="rId5"/>
    <p:sldId id="262" r:id="rId6"/>
    <p:sldId id="277" r:id="rId7"/>
    <p:sldId id="271" r:id="rId8"/>
    <p:sldId id="264" r:id="rId9"/>
    <p:sldId id="266" r:id="rId10"/>
    <p:sldId id="267" r:id="rId11"/>
    <p:sldId id="272" r:id="rId12"/>
    <p:sldId id="270" r:id="rId13"/>
    <p:sldId id="268" r:id="rId14"/>
    <p:sldId id="276" r:id="rId15"/>
    <p:sldId id="274" r:id="rId16"/>
    <p:sldId id="273" r:id="rId17"/>
    <p:sldId id="278" r:id="rId18"/>
    <p:sldId id="279" r:id="rId19"/>
    <p:sldId id="280" r:id="rId20"/>
    <p:sldId id="286" r:id="rId21"/>
    <p:sldId id="288" r:id="rId22"/>
    <p:sldId id="289" r:id="rId23"/>
    <p:sldId id="287" r:id="rId24"/>
    <p:sldId id="281" r:id="rId25"/>
    <p:sldId id="290" r:id="rId26"/>
    <p:sldId id="291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hew Kisow" initials="MK" lastIdx="1" clrIdx="0">
    <p:extLst>
      <p:ext uri="{19B8F6BF-5375-455C-9EA6-DF929625EA0E}">
        <p15:presenceInfo xmlns:p15="http://schemas.microsoft.com/office/powerpoint/2012/main" userId="S::mkisow@NSABP.org::d8a86147-64e4-4b49-8153-2963261e481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85782" autoAdjust="0"/>
  </p:normalViewPr>
  <p:slideViewPr>
    <p:cSldViewPr snapToGrid="0">
      <p:cViewPr varScale="1">
        <p:scale>
          <a:sx n="109" d="100"/>
          <a:sy n="109" d="100"/>
        </p:scale>
        <p:origin x="1264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691442-1178-43C6-AA27-E5D2BBD0244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1B534E-0688-446F-80CC-2E990338C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97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Encoding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The method of taking plaintext and converting it to unreadable or ciphertext.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Decoding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The method of taking ciphertext and converting it to readable or plaintext.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Passing a note to another student in class where a teacher or other student could intercept and read that note.</a:t>
            </a:r>
            <a:endParaRPr lang="en-US" sz="1800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Communication between your computer and amazon.com who is collecting your credit card information keeping your information safe from cyber criminals.</a:t>
            </a:r>
            <a:endParaRPr lang="en-US" sz="1800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343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So...  How does PKI work?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48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CIA</a:t>
            </a:r>
            <a:r>
              <a:rPr lang="en-US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</a:t>
            </a:r>
            <a:r>
              <a:rPr lang="en-US" sz="1800" i="1" dirty="0">
                <a:solidFill>
                  <a:srgbClr val="19191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first three can be remembered with the acronym CIA (Confidentiality, Integrity &amp; Authentication)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393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/>
              <a:t>Example</a:t>
            </a:r>
            <a:r>
              <a:rPr lang="en-US" i="1" dirty="0"/>
              <a:t> – A secure SSL (Secure Sockets Layer) transaction between Amazon and a customer.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366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/>
              <a:t>3. Complimentary Key </a:t>
            </a:r>
            <a:r>
              <a:rPr lang="en-US" i="1" dirty="0"/>
              <a:t>– Also known as a Public Key, is used in Public Key Infrastructure (PKI) to provide three of the four tenants of modern cryptography; </a:t>
            </a:r>
            <a:r>
              <a:rPr lang="en-US" sz="1200" i="1" dirty="0">
                <a:solidFill>
                  <a:srgbClr val="19191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Confidentiality, Integrity &amp; Authentication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43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 Integrity - One of the four tenants of modern cryptography.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139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Encoding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The method of taking plaintext and converting it to unreadable or ciphertext.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b="1" i="1" spc="15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Decoding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The method of taking ciphertext and converting it to readable or plaintext.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4019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this example, you can see that the hash generates the same fixed-length string for similar values.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30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Salt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 data that is used as additional input to a hashing algorithm, password or passphrase. This randomness is used to safeguard passwords in storage.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651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 Authenticity - One of the four tenants of modern encryption.</a:t>
            </a:r>
          </a:p>
          <a:p>
            <a:endParaRPr lang="en-US" dirty="0"/>
          </a:p>
          <a:p>
            <a:r>
              <a:rPr lang="en-US" dirty="0"/>
              <a:t>9. Validation - Think of that lock picture you see in your web-browser when you visit your favorite online shopping site.  That lock is telling you that the </a:t>
            </a:r>
            <a:r>
              <a:rPr lang="en-US" dirty="0" err="1"/>
              <a:t>sller</a:t>
            </a:r>
            <a:r>
              <a:rPr lang="en-US" dirty="0"/>
              <a:t> has been validated, that the site is authentic and that it is secure.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4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2049" y="609601"/>
            <a:ext cx="9903129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2049" y="3886200"/>
            <a:ext cx="9903129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98009DE-934D-4095-B829-E5F20C1FF140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06AE16F-CC14-445C-B00E-34613C33F9E0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8D7397E-E894-468A-A814-5B5DD6704D94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2646716-6C67-4809-9A5E-C6C782A8FA08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F7C498F3-6973-4A4E-9029-741E246493D4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F93F52C-7131-4968-946D-B8D75FE3D9D4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921DD02-BC3E-4302-852B-58A5E19C52EA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6564D00-AF8D-4880-A70D-0DC1EC4EBAEC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2520535-80B9-41C8-9834-968BB4D62400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EB98F0F-5C63-4305-B390-75FF4F04395F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FF6FC9D-5450-4BD3-A461-A3D16642962D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A39F9E0-6536-4FC9-A8A2-B121C3250C0A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E755BF8-FA3C-40BC-986A-F78C1BFB1C85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FD7F1C-B1B4-472D-8052-CB8F85760684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75" y="609600"/>
            <a:ext cx="9908867" cy="657225"/>
          </a:xfrm>
        </p:spPr>
        <p:txBody>
          <a:bodyPr/>
          <a:lstStyle>
            <a:lvl1pPr algn="ctr">
              <a:defRPr b="0" i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5675" y="1631950"/>
            <a:ext cx="9911736" cy="4159250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10AE89D4-657A-42C8-8F0E-FB6749097220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1135675" y="1266825"/>
            <a:ext cx="9908867" cy="3651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 i="1">
                <a:solidFill>
                  <a:srgbClr val="FFC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EB70BB36-8437-43A0-A97C-DF63F4D0A15C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5F8D852-7A0F-44F2-AB0E-19C20208D506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2315A44-6187-41D0-9073-5327B087C1CF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CD52DFB-01D0-4A99-BAAC-C4E3CEEFF536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F556353-0BB6-43CF-A194-935209D1DFDE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3579C53-913A-42AF-800E-BBB675DFC219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5FD849C-C1C9-4D01-99E2-902FF41C1780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A348486-7780-4646-BE0E-DAD363FE93EC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C27C195-4091-4043-9EED-785595DC1723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23F34EF-F9BA-4020-84FB-8C1286C72770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46901BB-518E-4393-AA2D-FF55239634A2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6576E0-8C9E-431C-B977-C767654EFDFA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400050"/>
            <a:ext cx="3276599" cy="5522119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C6485F6-089A-474F-9A45-D060452E70FD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6D2A0D1-3C76-400A-9548-FBFAE81CA157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3.pn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mailto:matthew.kisow@icloud.com" TargetMode="External"/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6A961-C168-4F40-A16B-A5CFA71477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Concepts of cryptography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61A032-7D96-4689-B234-076C25A567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Matthew R. Kisow, D.Sc.</a:t>
            </a:r>
          </a:p>
        </p:txBody>
      </p:sp>
    </p:spTree>
    <p:extLst>
      <p:ext uri="{BB962C8B-B14F-4D97-AF65-F5344CB8AC3E}">
        <p14:creationId xmlns:p14="http://schemas.microsoft.com/office/powerpoint/2010/main" val="132455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57DBE-E456-4D7F-8BDF-769DEEA318A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41413" y="609600"/>
            <a:ext cx="9905998" cy="997974"/>
          </a:xfrm>
        </p:spPr>
        <p:txBody>
          <a:bodyPr/>
          <a:lstStyle/>
          <a:p>
            <a:pPr algn="ctr"/>
            <a:r>
              <a:rPr lang="en-US" i="1" dirty="0"/>
              <a:t>CAESAR CIPHER –</a:t>
            </a:r>
            <a:r>
              <a:rPr lang="en-US" i="1" baseline="0" dirty="0"/>
              <a:t> encryption practice</a:t>
            </a:r>
            <a:endParaRPr lang="en-US" i="1" dirty="0"/>
          </a:p>
        </p:txBody>
      </p:sp>
      <p:pic>
        <p:nvPicPr>
          <p:cNvPr id="4" name="Picture 3" descr="Q">
            <a:extLst>
              <a:ext uri="{FF2B5EF4-FFF2-40B4-BE49-F238E27FC236}">
                <a16:creationId xmlns:a16="http://schemas.microsoft.com/office/drawing/2014/main" id="{2D88CA38-DF92-422B-A100-6FBD4AFA082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1752" y="1801368"/>
            <a:ext cx="11583618" cy="737419"/>
          </a:xfrm>
          <a:prstGeom prst="rect">
            <a:avLst/>
          </a:prstGeom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6363DF15-F72F-4B12-BF45-90741DF53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4152" y="2754456"/>
            <a:ext cx="4562577" cy="4062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C">
            <a:extLst>
              <a:ext uri="{FF2B5EF4-FFF2-40B4-BE49-F238E27FC236}">
                <a16:creationId xmlns:a16="http://schemas.microsoft.com/office/drawing/2014/main" id="{6ADC08C7-57DD-4178-90E0-329300C532E1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10" name="Picture 9" descr="L">
            <a:extLst>
              <a:ext uri="{FF2B5EF4-FFF2-40B4-BE49-F238E27FC236}">
                <a16:creationId xmlns:a16="http://schemas.microsoft.com/office/drawing/2014/main" id="{1AD009DE-085D-40D4-A6BE-CDF448667CC3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F8EB849-86D2-4197-80C7-2DB3DD0D6D57}"/>
              </a:ext>
            </a:extLst>
          </p:cNvPr>
          <p:cNvSpPr txBox="1"/>
          <p:nvPr/>
        </p:nvSpPr>
        <p:spPr>
          <a:xfrm>
            <a:off x="4086226" y="4563175"/>
            <a:ext cx="43313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456EB9-10AE-4127-8062-EE4044E9D448}"/>
              </a:ext>
            </a:extLst>
          </p:cNvPr>
          <p:cNvSpPr txBox="1"/>
          <p:nvPr/>
        </p:nvSpPr>
        <p:spPr>
          <a:xfrm>
            <a:off x="4312410" y="4563175"/>
            <a:ext cx="413896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E069CF-11C6-43D1-A226-B49F6DAA73D1}"/>
              </a:ext>
            </a:extLst>
          </p:cNvPr>
          <p:cNvSpPr txBox="1"/>
          <p:nvPr/>
        </p:nvSpPr>
        <p:spPr>
          <a:xfrm>
            <a:off x="4538594" y="4563175"/>
            <a:ext cx="31451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L</a:t>
            </a:r>
          </a:p>
        </p:txBody>
      </p:sp>
      <p:pic>
        <p:nvPicPr>
          <p:cNvPr id="17" name="Picture 16" descr="B">
            <a:extLst>
              <a:ext uri="{FF2B5EF4-FFF2-40B4-BE49-F238E27FC236}">
                <a16:creationId xmlns:a16="http://schemas.microsoft.com/office/drawing/2014/main" id="{3A087DFE-0CFA-45E1-9195-5FF5F431F51F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01752" y="1801368"/>
            <a:ext cx="11585448" cy="7315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C798174-59BB-4AE8-B70A-4D97CEB988C5}"/>
              </a:ext>
            </a:extLst>
          </p:cNvPr>
          <p:cNvSpPr txBox="1"/>
          <p:nvPr/>
        </p:nvSpPr>
        <p:spPr>
          <a:xfrm>
            <a:off x="5419976" y="4563174"/>
            <a:ext cx="31451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  <a:cs typeface="Calibri" panose="020F0502020204030204" pitchFamily="34" charset="0"/>
              </a:rPr>
              <a:t>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A6F9F9-DF3F-4DB7-A1D9-EF49655B2F44}"/>
              </a:ext>
            </a:extLst>
          </p:cNvPr>
          <p:cNvSpPr txBox="1"/>
          <p:nvPr/>
        </p:nvSpPr>
        <p:spPr>
          <a:xfrm>
            <a:off x="4967219" y="4563175"/>
            <a:ext cx="36740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K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35D1A49-9167-41A4-BB07-0F0B160A5251}"/>
              </a:ext>
            </a:extLst>
          </p:cNvPr>
          <p:cNvSpPr txBox="1"/>
          <p:nvPr/>
        </p:nvSpPr>
        <p:spPr>
          <a:xfrm>
            <a:off x="5150923" y="4563174"/>
            <a:ext cx="45076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03E51-A115-4E03-A6A6-02F3BC8C7EE5}"/>
              </a:ext>
            </a:extLst>
          </p:cNvPr>
          <p:cNvSpPr txBox="1"/>
          <p:nvPr/>
        </p:nvSpPr>
        <p:spPr>
          <a:xfrm>
            <a:off x="5556230" y="4563174"/>
            <a:ext cx="413896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578396-294E-4FB3-A520-EA84175D3CC2}"/>
              </a:ext>
            </a:extLst>
          </p:cNvPr>
          <p:cNvSpPr txBox="1"/>
          <p:nvPr/>
        </p:nvSpPr>
        <p:spPr>
          <a:xfrm>
            <a:off x="5791870" y="4563174"/>
            <a:ext cx="45076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W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F2F9375-FEED-40D0-B26F-F70713730394}"/>
              </a:ext>
            </a:extLst>
          </p:cNvPr>
          <p:cNvSpPr txBox="1"/>
          <p:nvPr/>
        </p:nvSpPr>
        <p:spPr>
          <a:xfrm>
            <a:off x="6142763" y="4563174"/>
            <a:ext cx="35618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92966D-3F29-42E2-B259-3C540CB22599}"/>
              </a:ext>
            </a:extLst>
          </p:cNvPr>
          <p:cNvSpPr txBox="1"/>
          <p:nvPr/>
        </p:nvSpPr>
        <p:spPr>
          <a:xfrm>
            <a:off x="6312054" y="4563174"/>
            <a:ext cx="45076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96826F-0B2A-4A4C-AB44-F7E2108A9F7C}"/>
              </a:ext>
            </a:extLst>
          </p:cNvPr>
          <p:cNvSpPr txBox="1"/>
          <p:nvPr/>
        </p:nvSpPr>
        <p:spPr>
          <a:xfrm>
            <a:off x="6567708" y="4563174"/>
            <a:ext cx="31451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D362506-1BB9-4097-B8C7-143C2801ED0B}"/>
              </a:ext>
            </a:extLst>
          </p:cNvPr>
          <p:cNvSpPr txBox="1"/>
          <p:nvPr/>
        </p:nvSpPr>
        <p:spPr>
          <a:xfrm>
            <a:off x="6694959" y="4563174"/>
            <a:ext cx="43313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767D53-2514-4D2F-AEEC-05D5A1D42582}"/>
              </a:ext>
            </a:extLst>
          </p:cNvPr>
          <p:cNvSpPr txBox="1"/>
          <p:nvPr/>
        </p:nvSpPr>
        <p:spPr>
          <a:xfrm>
            <a:off x="6932828" y="4563873"/>
            <a:ext cx="3385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7B000B9-2D13-4207-8E9E-AD1872B4439F}"/>
              </a:ext>
            </a:extLst>
          </p:cNvPr>
          <p:cNvSpPr txBox="1"/>
          <p:nvPr/>
        </p:nvSpPr>
        <p:spPr>
          <a:xfrm>
            <a:off x="7088621" y="4563174"/>
            <a:ext cx="32573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9FC9897-13F0-4C22-B97E-BD9F0849276A}"/>
              </a:ext>
            </a:extLst>
          </p:cNvPr>
          <p:cNvSpPr txBox="1"/>
          <p:nvPr/>
        </p:nvSpPr>
        <p:spPr>
          <a:xfrm>
            <a:off x="7221575" y="4563174"/>
            <a:ext cx="35618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AC952C-7BF6-4AB3-87BE-A2F95F6B5C18}"/>
              </a:ext>
            </a:extLst>
          </p:cNvPr>
          <p:cNvSpPr txBox="1"/>
          <p:nvPr/>
        </p:nvSpPr>
        <p:spPr>
          <a:xfrm>
            <a:off x="4679853" y="4562474"/>
            <a:ext cx="35618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B</a:t>
            </a:r>
          </a:p>
        </p:txBody>
      </p:sp>
      <p:pic>
        <p:nvPicPr>
          <p:cNvPr id="38" name="Picture 37" descr="K">
            <a:extLst>
              <a:ext uri="{FF2B5EF4-FFF2-40B4-BE49-F238E27FC236}">
                <a16:creationId xmlns:a16="http://schemas.microsoft.com/office/drawing/2014/main" id="{8FA4219B-F31F-4B09-9B9F-A450DC0698F3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301751" y="1801368"/>
            <a:ext cx="11585448" cy="740664"/>
          </a:xfrm>
          <a:prstGeom prst="rect">
            <a:avLst/>
          </a:prstGeom>
        </p:spPr>
      </p:pic>
      <p:pic>
        <p:nvPicPr>
          <p:cNvPr id="40" name="Picture 39" descr="M">
            <a:extLst>
              <a:ext uri="{FF2B5EF4-FFF2-40B4-BE49-F238E27FC236}">
                <a16:creationId xmlns:a16="http://schemas.microsoft.com/office/drawing/2014/main" id="{20A86DAC-11B3-4190-B9EF-FB6F9A339B51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44" name="Picture 43" descr="C">
            <a:extLst>
              <a:ext uri="{FF2B5EF4-FFF2-40B4-BE49-F238E27FC236}">
                <a16:creationId xmlns:a16="http://schemas.microsoft.com/office/drawing/2014/main" id="{8A945BEA-1D87-4C6B-BC6F-59CCB4CBEDB9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46" name="Picture 45" descr="W">
            <a:extLst>
              <a:ext uri="{FF2B5EF4-FFF2-40B4-BE49-F238E27FC236}">
                <a16:creationId xmlns:a16="http://schemas.microsoft.com/office/drawing/2014/main" id="{FD2BAADC-A14A-4D6D-95C6-E3D8610B43A4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0" name="Picture 49" descr="M">
            <a:extLst>
              <a:ext uri="{FF2B5EF4-FFF2-40B4-BE49-F238E27FC236}">
                <a16:creationId xmlns:a16="http://schemas.microsoft.com/office/drawing/2014/main" id="{E1C77536-5CF8-493C-AE24-17F2EF88396F}"/>
              </a:ext>
            </a:extLst>
          </p:cNvPr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4" name="Picture 53" descr="L">
            <a:extLst>
              <a:ext uri="{FF2B5EF4-FFF2-40B4-BE49-F238E27FC236}">
                <a16:creationId xmlns:a16="http://schemas.microsoft.com/office/drawing/2014/main" id="{16FAB6C3-175A-464B-B2F3-E521ED670EF5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6" name="Picture 55" descr="G">
            <a:extLst>
              <a:ext uri="{FF2B5EF4-FFF2-40B4-BE49-F238E27FC236}">
                <a16:creationId xmlns:a16="http://schemas.microsoft.com/office/drawing/2014/main" id="{10D0A2D4-BD25-4A77-AC9A-52D0CADBB4B6}"/>
              </a:ext>
            </a:extLst>
          </p:cNvPr>
          <p:cNvPicPr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8" name="Picture 57" descr="E">
            <a:extLst>
              <a:ext uri="{FF2B5EF4-FFF2-40B4-BE49-F238E27FC236}">
                <a16:creationId xmlns:a16="http://schemas.microsoft.com/office/drawing/2014/main" id="{53C40858-E4B0-4F7D-948D-1673F6FFB7CD}"/>
              </a:ext>
            </a:extLst>
          </p:cNvPr>
          <p:cNvPicPr>
            <a:picLocks/>
          </p:cNvPicPr>
          <p:nvPr/>
        </p:nvPicPr>
        <p:blipFill>
          <a:blip r:embed="rId14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0" name="Picture 59" descr="F">
            <a:extLst>
              <a:ext uri="{FF2B5EF4-FFF2-40B4-BE49-F238E27FC236}">
                <a16:creationId xmlns:a16="http://schemas.microsoft.com/office/drawing/2014/main" id="{31C4821E-AD0A-4610-8A08-2F32240797D6}"/>
              </a:ext>
            </a:extLst>
          </p:cNvPr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2" name="Picture 61" descr="R">
            <a:extLst>
              <a:ext uri="{FF2B5EF4-FFF2-40B4-BE49-F238E27FC236}">
                <a16:creationId xmlns:a16="http://schemas.microsoft.com/office/drawing/2014/main" id="{44E19591-02A4-430C-A558-073C7AEFE7B2}"/>
              </a:ext>
            </a:extLst>
          </p:cNvPr>
          <p:cNvPicPr>
            <a:picLocks/>
          </p:cNvPicPr>
          <p:nvPr/>
        </p:nvPicPr>
        <p:blipFill>
          <a:blip r:embed="rId16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4" name="Picture 63" descr="L">
            <a:extLst>
              <a:ext uri="{FF2B5EF4-FFF2-40B4-BE49-F238E27FC236}">
                <a16:creationId xmlns:a16="http://schemas.microsoft.com/office/drawing/2014/main" id="{BC1E8F3C-250A-490A-9C05-05DB00DFE9B5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8" name="Picture 67" descr="R">
            <a:extLst>
              <a:ext uri="{FF2B5EF4-FFF2-40B4-BE49-F238E27FC236}">
                <a16:creationId xmlns:a16="http://schemas.microsoft.com/office/drawing/2014/main" id="{618D6EE0-6D15-41B8-8222-05C166812D8C}"/>
              </a:ext>
            </a:extLst>
          </p:cNvPr>
          <p:cNvPicPr>
            <a:picLocks/>
          </p:cNvPicPr>
          <p:nvPr/>
        </p:nvPicPr>
        <p:blipFill>
          <a:blip r:embed="rId16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6972F37-5F4E-436B-A15F-496B5683DCB3}"/>
              </a:ext>
            </a:extLst>
          </p:cNvPr>
          <p:cNvSpPr txBox="1"/>
          <p:nvPr/>
        </p:nvSpPr>
        <p:spPr>
          <a:xfrm>
            <a:off x="4134178" y="4233124"/>
            <a:ext cx="349153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SEND  MONEY TONIGHT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31593B09-3B9F-4987-8A68-A83AAD481367}"/>
              </a:ext>
            </a:extLst>
          </p:cNvPr>
          <p:cNvPicPr>
            <a:picLocks/>
          </p:cNvPicPr>
          <p:nvPr/>
        </p:nvPicPr>
        <p:blipFill>
          <a:blip r:embed="rId17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8E796DC8-8E8C-4711-A623-7423E9B83CC6}"/>
              </a:ext>
            </a:extLst>
          </p:cNvPr>
          <p:cNvGrpSpPr/>
          <p:nvPr/>
        </p:nvGrpSpPr>
        <p:grpSpPr>
          <a:xfrm>
            <a:off x="1037503" y="2542032"/>
            <a:ext cx="772969" cy="1043876"/>
            <a:chOff x="1037503" y="2542032"/>
            <a:chExt cx="772969" cy="1043876"/>
          </a:xfrm>
        </p:grpSpPr>
        <p:sp>
          <p:nvSpPr>
            <p:cNvPr id="74" name="Arrow: Down 73">
              <a:extLst>
                <a:ext uri="{FF2B5EF4-FFF2-40B4-BE49-F238E27FC236}">
                  <a16:creationId xmlns:a16="http://schemas.microsoft.com/office/drawing/2014/main" id="{C33AC910-F3D3-425E-BD6E-BDCA4EA98157}"/>
                </a:ext>
              </a:extLst>
            </p:cNvPr>
            <p:cNvSpPr/>
            <p:nvPr/>
          </p:nvSpPr>
          <p:spPr>
            <a:xfrm rot="10800000">
              <a:off x="1057275" y="2542032"/>
              <a:ext cx="733425" cy="674544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18A529F1-C714-48DE-AE17-3E10CEB18540}"/>
                </a:ext>
              </a:extLst>
            </p:cNvPr>
            <p:cNvSpPr txBox="1"/>
            <p:nvPr/>
          </p:nvSpPr>
          <p:spPr>
            <a:xfrm>
              <a:off x="1037503" y="3216576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KEY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775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20" grpId="0"/>
      <p:bldP spid="21" grpId="0"/>
      <p:bldP spid="23" grpId="0"/>
      <p:bldP spid="24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1C8A5-AC96-439F-929F-15AB79B31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Caesar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EF088-9109-4054-88CC-4EDFE946B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en-US" dirty="0">
                <a:effectLst/>
              </a:rPr>
              <a:t>All we must do now is ensure that the recipient of our </a:t>
            </a:r>
            <a:r>
              <a:rPr lang="en-US" b="1" i="1" dirty="0">
                <a:effectLst/>
              </a:rPr>
              <a:t>ciphertext</a:t>
            </a:r>
            <a:r>
              <a:rPr lang="en-US" dirty="0">
                <a:effectLst/>
              </a:rPr>
              <a:t> message knows the encryption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 is 2 and the cipher algorithm is the Caesar Cipher.</a:t>
            </a:r>
          </a:p>
          <a:p>
            <a:r>
              <a:rPr lang="en-US" dirty="0">
                <a:effectLst/>
              </a:rPr>
              <a:t>As long the recipient knows the message was encrypted with the </a:t>
            </a:r>
            <a:r>
              <a:rPr lang="en-US" b="1" i="1" dirty="0">
                <a:effectLst/>
              </a:rPr>
              <a:t>Caesar Cipher </a:t>
            </a:r>
            <a:r>
              <a:rPr lang="en-US" dirty="0">
                <a:effectLst/>
              </a:rPr>
              <a:t>and that the encryption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 is 2 they can put their bottom piece of paper 2 places to the </a:t>
            </a:r>
            <a:r>
              <a:rPr lang="en-US" b="1" i="1" dirty="0">
                <a:effectLst/>
              </a:rPr>
              <a:t>left. </a:t>
            </a:r>
          </a:p>
          <a:p>
            <a:r>
              <a:rPr lang="en-US" dirty="0">
                <a:effectLst/>
              </a:rPr>
              <a:t>then by taking each letter of the </a:t>
            </a:r>
            <a:r>
              <a:rPr lang="en-US" b="1" i="1" dirty="0">
                <a:effectLst/>
              </a:rPr>
              <a:t>ciphertext</a:t>
            </a:r>
            <a:r>
              <a:rPr lang="en-US" dirty="0">
                <a:effectLst/>
              </a:rPr>
              <a:t> message and writing down the letter immediately below it, they can re-create the </a:t>
            </a:r>
            <a:r>
              <a:rPr lang="en-US" b="1" i="1" dirty="0">
                <a:effectLst/>
              </a:rPr>
              <a:t>plaintext</a:t>
            </a:r>
            <a:r>
              <a:rPr lang="en-US" dirty="0">
                <a:effectLst/>
              </a:rPr>
              <a:t> message.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50F2DA9-08E4-4F6C-8993-D76862AAE958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060207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D223-2C6E-4DD2-A590-94F9972BA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Caesar cipher – DECRYPTION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30014-884E-4783-9F51-8103C1A45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 fontScale="62500" lnSpcReduction="20000"/>
          </a:bodyPr>
          <a:lstStyle/>
          <a:p>
            <a:pPr algn="just"/>
            <a:r>
              <a:rPr lang="en-US" dirty="0">
                <a:effectLst/>
              </a:rPr>
              <a:t>To decrypt your message, you will need the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 that it was encrypted with.</a:t>
            </a:r>
          </a:p>
          <a:p>
            <a:pPr algn="just"/>
            <a:r>
              <a:rPr lang="en-US" dirty="0">
                <a:effectLst/>
              </a:rPr>
              <a:t>Begin with the same two pieces of paper from the previous example.</a:t>
            </a:r>
          </a:p>
          <a:p>
            <a:pPr algn="just"/>
            <a:r>
              <a:rPr lang="en-US" dirty="0">
                <a:effectLst/>
              </a:rPr>
              <a:t>Then move the bottom piece of paper to the </a:t>
            </a:r>
            <a:r>
              <a:rPr lang="en-US" b="1" i="1" dirty="0">
                <a:effectLst/>
              </a:rPr>
              <a:t>left</a:t>
            </a:r>
            <a:r>
              <a:rPr lang="en-US" dirty="0">
                <a:effectLst/>
              </a:rPr>
              <a:t> by the number of letters the message was keyed with.</a:t>
            </a:r>
          </a:p>
          <a:p>
            <a:pPr marL="0" indent="0" algn="just">
              <a:buNone/>
            </a:pPr>
            <a:endParaRPr lang="en-US" dirty="0">
              <a:effectLst/>
            </a:endParaRPr>
          </a:p>
          <a:p>
            <a:pPr marL="0" indent="0" algn="just">
              <a:buNone/>
            </a:pPr>
            <a:r>
              <a:rPr lang="en-US" sz="2000" b="1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Exampl</a:t>
            </a:r>
            <a:r>
              <a:rPr lang="en-US" b="1" dirty="0">
                <a:effectLst/>
              </a:rPr>
              <a:t>e</a:t>
            </a:r>
          </a:p>
          <a:p>
            <a:pPr marL="457200" lvl="1" indent="0" algn="just">
              <a:buNone/>
            </a:pPr>
            <a:r>
              <a:rPr lang="en-US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the example below has a </a:t>
            </a:r>
            <a:r>
              <a:rPr lang="en-US" b="1" i="1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en-US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 of 2 meaning that we have shifted the bottom piece of paper to the </a:t>
            </a:r>
            <a:r>
              <a:rPr lang="en-US" b="1" i="1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left </a:t>
            </a:r>
            <a:r>
              <a:rPr lang="en-US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by 2 letters. </a:t>
            </a: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algn="just"/>
            <a:r>
              <a:rPr lang="en-US" dirty="0">
                <a:effectLst/>
              </a:rPr>
              <a:t>Now every time you see a letter of your </a:t>
            </a:r>
            <a:r>
              <a:rPr lang="en-US" b="1" i="1" dirty="0">
                <a:effectLst/>
              </a:rPr>
              <a:t>ciphertext </a:t>
            </a:r>
            <a:r>
              <a:rPr lang="en-US" dirty="0">
                <a:effectLst/>
              </a:rPr>
              <a:t>message in the top line, write down the letter on the bottom line.  Your </a:t>
            </a:r>
            <a:r>
              <a:rPr lang="en-US" b="1" i="1" dirty="0">
                <a:effectLst/>
              </a:rPr>
              <a:t>ciphertext</a:t>
            </a:r>
            <a:r>
              <a:rPr lang="en-US" dirty="0">
                <a:effectLst/>
              </a:rPr>
              <a:t> message </a:t>
            </a:r>
            <a:r>
              <a:rPr lang="en-US" b="1" i="1" dirty="0">
                <a:solidFill>
                  <a:srgbClr val="92D050"/>
                </a:solidFill>
                <a:effectLst/>
              </a:rPr>
              <a:t>QCLB KMLCW RMLGEFR</a:t>
            </a:r>
            <a:r>
              <a:rPr lang="en-US" b="1" dirty="0">
                <a:solidFill>
                  <a:srgbClr val="92D050"/>
                </a:solidFill>
                <a:effectLst/>
              </a:rPr>
              <a:t> </a:t>
            </a:r>
            <a:r>
              <a:rPr lang="en-US" dirty="0">
                <a:effectLst/>
              </a:rPr>
              <a:t>becomes:</a:t>
            </a:r>
          </a:p>
          <a:p>
            <a:pPr marL="0" indent="0" algn="just">
              <a:buNone/>
            </a:pPr>
            <a:endParaRPr lang="en-US" dirty="0">
              <a:effectLst/>
            </a:endParaRPr>
          </a:p>
          <a:p>
            <a:pPr marL="457200" lvl="1" indent="0" algn="ctr">
              <a:buNone/>
            </a:pPr>
            <a:r>
              <a:rPr lang="en-US" sz="2800" b="1" i="1" dirty="0">
                <a:solidFill>
                  <a:srgbClr val="92D050"/>
                </a:solidFill>
                <a:effectLst/>
              </a:rPr>
              <a:t>send money tonight</a:t>
            </a:r>
          </a:p>
          <a:p>
            <a:pPr marL="457200" lvl="1" indent="0" algn="ctr">
              <a:buNone/>
            </a:pPr>
            <a:endParaRPr lang="en-US" dirty="0">
              <a:effectLst/>
            </a:endParaRPr>
          </a:p>
          <a:p>
            <a:pPr marL="0" indent="0" algn="ctr">
              <a:buNone/>
            </a:pPr>
            <a:r>
              <a:rPr lang="en-US" b="1" i="1" dirty="0">
                <a:solidFill>
                  <a:srgbClr val="00B0F0"/>
                </a:solidFill>
                <a:effectLst/>
              </a:rPr>
              <a:t>You have just performed a cryptographic transformation, transforming your ciphertext message back to plaintext.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DCC4D74-F58D-478D-8DF7-21D70351B46B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14545A-043A-46C9-8B8C-E3E6A83467D5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144589" y="3268342"/>
            <a:ext cx="9905998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50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57DBE-E456-4D7F-8BDF-769DEEA318A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41413" y="609600"/>
            <a:ext cx="9905998" cy="997974"/>
          </a:xfrm>
        </p:spPr>
        <p:txBody>
          <a:bodyPr/>
          <a:lstStyle/>
          <a:p>
            <a:pPr algn="ctr"/>
            <a:r>
              <a:rPr lang="en-US" i="1" dirty="0"/>
              <a:t>CAESAR CIPHER –</a:t>
            </a:r>
            <a:r>
              <a:rPr lang="en-US" i="1" baseline="0" dirty="0"/>
              <a:t> decryption practice</a:t>
            </a:r>
            <a:endParaRPr lang="en-US" i="1" dirty="0"/>
          </a:p>
        </p:txBody>
      </p:sp>
      <p:pic>
        <p:nvPicPr>
          <p:cNvPr id="12" name="PARCHMENT">
            <a:extLst>
              <a:ext uri="{FF2B5EF4-FFF2-40B4-BE49-F238E27FC236}">
                <a16:creationId xmlns:a16="http://schemas.microsoft.com/office/drawing/2014/main" id="{6363DF15-F72F-4B12-BF45-90741DF53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4152" y="2754456"/>
            <a:ext cx="4562577" cy="4062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F8EB849-86D2-4197-80C7-2DB3DD0D6D57}"/>
              </a:ext>
            </a:extLst>
          </p:cNvPr>
          <p:cNvSpPr txBox="1"/>
          <p:nvPr/>
        </p:nvSpPr>
        <p:spPr>
          <a:xfrm>
            <a:off x="4147812" y="4561773"/>
            <a:ext cx="3385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456EB9-10AE-4127-8062-EE4044E9D448}"/>
              </a:ext>
            </a:extLst>
          </p:cNvPr>
          <p:cNvSpPr txBox="1"/>
          <p:nvPr/>
        </p:nvSpPr>
        <p:spPr>
          <a:xfrm>
            <a:off x="4312410" y="4563175"/>
            <a:ext cx="3385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E069CF-11C6-43D1-A226-B49F6DAA73D1}"/>
              </a:ext>
            </a:extLst>
          </p:cNvPr>
          <p:cNvSpPr txBox="1"/>
          <p:nvPr/>
        </p:nvSpPr>
        <p:spPr>
          <a:xfrm>
            <a:off x="4472732" y="4562474"/>
            <a:ext cx="40267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798174-59BB-4AE8-B70A-4D97CEB988C5}"/>
              </a:ext>
            </a:extLst>
          </p:cNvPr>
          <p:cNvSpPr txBox="1"/>
          <p:nvPr/>
        </p:nvSpPr>
        <p:spPr>
          <a:xfrm>
            <a:off x="5468662" y="4561773"/>
            <a:ext cx="40267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  <a:cs typeface="Calibri" panose="020F0502020204030204" pitchFamily="34" charset="0"/>
              </a:rPr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A6F9F9-DF3F-4DB7-A1D9-EF49655B2F44}"/>
              </a:ext>
            </a:extLst>
          </p:cNvPr>
          <p:cNvSpPr txBox="1"/>
          <p:nvPr/>
        </p:nvSpPr>
        <p:spPr>
          <a:xfrm>
            <a:off x="4967219" y="4563175"/>
            <a:ext cx="45076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35D1A49-9167-41A4-BB07-0F0B160A5251}"/>
              </a:ext>
            </a:extLst>
          </p:cNvPr>
          <p:cNvSpPr txBox="1"/>
          <p:nvPr/>
        </p:nvSpPr>
        <p:spPr>
          <a:xfrm>
            <a:off x="5232793" y="4564891"/>
            <a:ext cx="43313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03E51-A115-4E03-A6A6-02F3BC8C7EE5}"/>
              </a:ext>
            </a:extLst>
          </p:cNvPr>
          <p:cNvSpPr txBox="1"/>
          <p:nvPr/>
        </p:nvSpPr>
        <p:spPr>
          <a:xfrm>
            <a:off x="5674530" y="4561773"/>
            <a:ext cx="3385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578396-294E-4FB3-A520-EA84175D3CC2}"/>
              </a:ext>
            </a:extLst>
          </p:cNvPr>
          <p:cNvSpPr txBox="1"/>
          <p:nvPr/>
        </p:nvSpPr>
        <p:spPr>
          <a:xfrm>
            <a:off x="5833335" y="4564432"/>
            <a:ext cx="36740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F2F9375-FEED-40D0-B26F-F70713730394}"/>
              </a:ext>
            </a:extLst>
          </p:cNvPr>
          <p:cNvSpPr txBox="1"/>
          <p:nvPr/>
        </p:nvSpPr>
        <p:spPr>
          <a:xfrm>
            <a:off x="6142763" y="4563174"/>
            <a:ext cx="30809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92966D-3F29-42E2-B259-3C540CB22599}"/>
              </a:ext>
            </a:extLst>
          </p:cNvPr>
          <p:cNvSpPr txBox="1"/>
          <p:nvPr/>
        </p:nvSpPr>
        <p:spPr>
          <a:xfrm>
            <a:off x="6267029" y="4561773"/>
            <a:ext cx="43313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96826F-0B2A-4A4C-AB44-F7E2108A9F7C}"/>
              </a:ext>
            </a:extLst>
          </p:cNvPr>
          <p:cNvSpPr txBox="1"/>
          <p:nvPr/>
        </p:nvSpPr>
        <p:spPr>
          <a:xfrm>
            <a:off x="6510912" y="4561773"/>
            <a:ext cx="40267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D362506-1BB9-4097-B8C7-143C2801ED0B}"/>
              </a:ext>
            </a:extLst>
          </p:cNvPr>
          <p:cNvSpPr txBox="1"/>
          <p:nvPr/>
        </p:nvSpPr>
        <p:spPr>
          <a:xfrm>
            <a:off x="6722744" y="4561773"/>
            <a:ext cx="26642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767D53-2514-4D2F-AEEC-05D5A1D42582}"/>
              </a:ext>
            </a:extLst>
          </p:cNvPr>
          <p:cNvSpPr txBox="1"/>
          <p:nvPr/>
        </p:nvSpPr>
        <p:spPr>
          <a:xfrm>
            <a:off x="6809106" y="4563452"/>
            <a:ext cx="43313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7B000B9-2D13-4207-8E9E-AD1872B4439F}"/>
              </a:ext>
            </a:extLst>
          </p:cNvPr>
          <p:cNvSpPr txBox="1"/>
          <p:nvPr/>
        </p:nvSpPr>
        <p:spPr>
          <a:xfrm>
            <a:off x="7052455" y="4561773"/>
            <a:ext cx="38504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9FC9897-13F0-4C22-B97E-BD9F0849276A}"/>
              </a:ext>
            </a:extLst>
          </p:cNvPr>
          <p:cNvSpPr txBox="1"/>
          <p:nvPr/>
        </p:nvSpPr>
        <p:spPr>
          <a:xfrm>
            <a:off x="7257677" y="4561773"/>
            <a:ext cx="30809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AC952C-7BF6-4AB3-87BE-A2F95F6B5C18}"/>
              </a:ext>
            </a:extLst>
          </p:cNvPr>
          <p:cNvSpPr txBox="1"/>
          <p:nvPr/>
        </p:nvSpPr>
        <p:spPr>
          <a:xfrm>
            <a:off x="4679853" y="4562474"/>
            <a:ext cx="3914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6972F37-5F4E-436B-A15F-496B5683DCB3}"/>
              </a:ext>
            </a:extLst>
          </p:cNvPr>
          <p:cNvSpPr txBox="1"/>
          <p:nvPr/>
        </p:nvSpPr>
        <p:spPr>
          <a:xfrm>
            <a:off x="4134178" y="4233124"/>
            <a:ext cx="349153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QCLB KMLCW RMLGEFR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E74FF12-28EE-47B8-BFD4-38E0129C7092}"/>
              </a:ext>
            </a:extLst>
          </p:cNvPr>
          <p:cNvGrpSpPr/>
          <p:nvPr/>
        </p:nvGrpSpPr>
        <p:grpSpPr>
          <a:xfrm>
            <a:off x="301752" y="1801368"/>
            <a:ext cx="11585448" cy="1820946"/>
            <a:chOff x="301752" y="1801368"/>
            <a:chExt cx="11585448" cy="1820946"/>
          </a:xfrm>
        </p:grpSpPr>
        <p:sp>
          <p:nvSpPr>
            <p:cNvPr id="74" name="Arrow: Down 73">
              <a:extLst>
                <a:ext uri="{FF2B5EF4-FFF2-40B4-BE49-F238E27FC236}">
                  <a16:creationId xmlns:a16="http://schemas.microsoft.com/office/drawing/2014/main" id="{C33AC910-F3D3-425E-BD6E-BDCA4EA98157}"/>
                </a:ext>
              </a:extLst>
            </p:cNvPr>
            <p:cNvSpPr/>
            <p:nvPr/>
          </p:nvSpPr>
          <p:spPr>
            <a:xfrm rot="10800000">
              <a:off x="10848975" y="2578438"/>
              <a:ext cx="733425" cy="674544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18A529F1-C714-48DE-AE17-3E10CEB18540}"/>
                </a:ext>
              </a:extLst>
            </p:cNvPr>
            <p:cNvSpPr txBox="1"/>
            <p:nvPr/>
          </p:nvSpPr>
          <p:spPr>
            <a:xfrm>
              <a:off x="10829203" y="3252982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KEY 2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17FB119-7F54-4043-924D-9984B488C4EF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1752" y="1801368"/>
              <a:ext cx="11585448" cy="740664"/>
            </a:xfrm>
            <a:prstGeom prst="rect">
              <a:avLst/>
            </a:prstGeom>
          </p:spPr>
        </p:pic>
      </p:grpSp>
      <p:pic>
        <p:nvPicPr>
          <p:cNvPr id="25" name="S">
            <a:extLst>
              <a:ext uri="{FF2B5EF4-FFF2-40B4-BE49-F238E27FC236}">
                <a16:creationId xmlns:a16="http://schemas.microsoft.com/office/drawing/2014/main" id="{D7F494FE-CDF2-49E9-9A05-2010EB983E7B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36" name="E">
            <a:extLst>
              <a:ext uri="{FF2B5EF4-FFF2-40B4-BE49-F238E27FC236}">
                <a16:creationId xmlns:a16="http://schemas.microsoft.com/office/drawing/2014/main" id="{7BB470E0-A652-420B-9497-F293C4B81CE3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39" name="N">
            <a:extLst>
              <a:ext uri="{FF2B5EF4-FFF2-40B4-BE49-F238E27FC236}">
                <a16:creationId xmlns:a16="http://schemas.microsoft.com/office/drawing/2014/main" id="{CD39A7B9-1CDF-42CD-81CD-C068CF982184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42" name="D">
            <a:extLst>
              <a:ext uri="{FF2B5EF4-FFF2-40B4-BE49-F238E27FC236}">
                <a16:creationId xmlns:a16="http://schemas.microsoft.com/office/drawing/2014/main" id="{56378991-0408-47F5-A800-A432AD7FFA70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48" name="M">
            <a:extLst>
              <a:ext uri="{FF2B5EF4-FFF2-40B4-BE49-F238E27FC236}">
                <a16:creationId xmlns:a16="http://schemas.microsoft.com/office/drawing/2014/main" id="{5062D6D1-E2E0-4A17-9436-3096E8F0FB87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1" name="O">
            <a:extLst>
              <a:ext uri="{FF2B5EF4-FFF2-40B4-BE49-F238E27FC236}">
                <a16:creationId xmlns:a16="http://schemas.microsoft.com/office/drawing/2014/main" id="{64A7950A-C396-4E91-99C4-370555D85084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3" name="N">
            <a:extLst>
              <a:ext uri="{FF2B5EF4-FFF2-40B4-BE49-F238E27FC236}">
                <a16:creationId xmlns:a16="http://schemas.microsoft.com/office/drawing/2014/main" id="{F1A5763C-516D-4104-B3F1-1F49687F88AD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7" name="E">
            <a:extLst>
              <a:ext uri="{FF2B5EF4-FFF2-40B4-BE49-F238E27FC236}">
                <a16:creationId xmlns:a16="http://schemas.microsoft.com/office/drawing/2014/main" id="{ADB218C1-358D-4811-BE07-5ADFEF0CCEB9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1" name="Y">
            <a:extLst>
              <a:ext uri="{FF2B5EF4-FFF2-40B4-BE49-F238E27FC236}">
                <a16:creationId xmlns:a16="http://schemas.microsoft.com/office/drawing/2014/main" id="{2A04413B-2226-4870-BAF1-EBA8961DCD1D}"/>
              </a:ext>
            </a:extLst>
          </p:cNvPr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5" name="T">
            <a:extLst>
              <a:ext uri="{FF2B5EF4-FFF2-40B4-BE49-F238E27FC236}">
                <a16:creationId xmlns:a16="http://schemas.microsoft.com/office/drawing/2014/main" id="{FA411066-0875-4D80-B635-C7ACE1BC0488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71" name="N">
            <a:extLst>
              <a:ext uri="{FF2B5EF4-FFF2-40B4-BE49-F238E27FC236}">
                <a16:creationId xmlns:a16="http://schemas.microsoft.com/office/drawing/2014/main" id="{21D37EBA-9D70-4658-AACC-772679826916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77" name="I">
            <a:extLst>
              <a:ext uri="{FF2B5EF4-FFF2-40B4-BE49-F238E27FC236}">
                <a16:creationId xmlns:a16="http://schemas.microsoft.com/office/drawing/2014/main" id="{EEA1E8D8-0ABD-4806-9B92-CB9266DD1EB4}"/>
              </a:ext>
            </a:extLst>
          </p:cNvPr>
          <p:cNvPicPr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79" name="G">
            <a:extLst>
              <a:ext uri="{FF2B5EF4-FFF2-40B4-BE49-F238E27FC236}">
                <a16:creationId xmlns:a16="http://schemas.microsoft.com/office/drawing/2014/main" id="{7712DA40-BB35-4659-8201-CB48F675752F}"/>
              </a:ext>
            </a:extLst>
          </p:cNvPr>
          <p:cNvPicPr>
            <a:picLocks/>
          </p:cNvPicPr>
          <p:nvPr/>
        </p:nvPicPr>
        <p:blipFill>
          <a:blip r:embed="rId14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81" name="H">
            <a:extLst>
              <a:ext uri="{FF2B5EF4-FFF2-40B4-BE49-F238E27FC236}">
                <a16:creationId xmlns:a16="http://schemas.microsoft.com/office/drawing/2014/main" id="{645D9392-5B4D-440B-9D50-9566DF9DC145}"/>
              </a:ext>
            </a:extLst>
          </p:cNvPr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83" name="T">
            <a:extLst>
              <a:ext uri="{FF2B5EF4-FFF2-40B4-BE49-F238E27FC236}">
                <a16:creationId xmlns:a16="http://schemas.microsoft.com/office/drawing/2014/main" id="{193E80BF-11A8-4025-A8B3-E56F865FA687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85" name="O">
            <a:extLst>
              <a:ext uri="{FF2B5EF4-FFF2-40B4-BE49-F238E27FC236}">
                <a16:creationId xmlns:a16="http://schemas.microsoft.com/office/drawing/2014/main" id="{82B8DA3A-84A6-4DBA-BAEC-AFA74CE6F960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20" grpId="0"/>
      <p:bldP spid="21" grpId="0"/>
      <p:bldP spid="23" grpId="0"/>
      <p:bldP spid="24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4774D-19F7-4954-A549-798954600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HASHING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23A61-B2EC-445F-AA64-B245EA9CB4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>
                <a:solidFill>
                  <a:srgbClr val="FFC000"/>
                </a:solidFill>
              </a:rPr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940737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2CB9B-A3F2-4C7D-9158-3E5F61E49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What is 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0A006-E76A-4518-939E-873987386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pPr algn="just"/>
            <a:r>
              <a:rPr lang="en-US" sz="3200" dirty="0">
                <a:effectLst/>
              </a:rPr>
              <a:t>Hashing creates a </a:t>
            </a:r>
            <a:r>
              <a:rPr lang="en-US" sz="3200" b="1" i="1" dirty="0">
                <a:effectLst/>
              </a:rPr>
              <a:t>hash</a:t>
            </a:r>
            <a:r>
              <a:rPr lang="en-US" sz="3200" dirty="0">
                <a:effectLst/>
              </a:rPr>
              <a:t> using a mathematical algorithm that converts an input of arbitrary length into an encrypted output of a fixed length.</a:t>
            </a:r>
          </a:p>
          <a:p>
            <a:pPr algn="just"/>
            <a:r>
              <a:rPr lang="en-US" sz="3200" dirty="0">
                <a:effectLst/>
              </a:rPr>
              <a:t>A </a:t>
            </a:r>
            <a:r>
              <a:rPr lang="en-US" sz="3200" b="1" i="1" dirty="0">
                <a:effectLst/>
              </a:rPr>
              <a:t>hash </a:t>
            </a:r>
            <a:r>
              <a:rPr lang="en-US" sz="3200" dirty="0">
                <a:effectLst/>
              </a:rPr>
              <a:t>is not cryptography; however, it is used in cryptography to provide </a:t>
            </a:r>
            <a:r>
              <a:rPr lang="en-US" sz="3200" b="1" i="1" dirty="0">
                <a:effectLst/>
              </a:rPr>
              <a:t>integrity</a:t>
            </a:r>
            <a:r>
              <a:rPr lang="en-US" sz="3200" dirty="0">
                <a:effectLst/>
              </a:rPr>
              <a:t> for data transmitted over the Internet.</a:t>
            </a:r>
            <a:r>
              <a:rPr lang="en-US" sz="3200" baseline="30000" dirty="0">
                <a:effectLst/>
              </a:rPr>
              <a:t>[2][4][8]</a:t>
            </a:r>
            <a:endParaRPr lang="en-US" sz="3200" dirty="0">
              <a:effectLst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BC2B617-B3A1-4720-8899-488F700A46D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3274195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2CB9B-A3F2-4C7D-9158-3E5F61E49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How does hashing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0A006-E76A-4518-939E-873987386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 lnSpcReduction="10000"/>
          </a:bodyPr>
          <a:lstStyle/>
          <a:p>
            <a:pPr algn="just"/>
            <a:r>
              <a:rPr lang="en-US" sz="2800" dirty="0">
                <a:effectLst/>
              </a:rPr>
              <a:t>A hashing algorithm creates a fixed length signature of a data by </a:t>
            </a:r>
            <a:r>
              <a:rPr lang="en-US" sz="2800" b="1" i="1" dirty="0">
                <a:effectLst/>
              </a:rPr>
              <a:t>encoding</a:t>
            </a:r>
            <a:r>
              <a:rPr lang="en-US" sz="2800" dirty="0">
                <a:effectLst/>
              </a:rPr>
              <a:t> it with a pre-shared </a:t>
            </a:r>
            <a:r>
              <a:rPr lang="en-US" sz="2800" b="1" i="1" dirty="0">
                <a:effectLst/>
              </a:rPr>
              <a:t>key</a:t>
            </a:r>
            <a:r>
              <a:rPr lang="en-US" sz="2800" dirty="0">
                <a:effectLst/>
              </a:rPr>
              <a:t> that only the sender and receiver know.</a:t>
            </a:r>
          </a:p>
          <a:p>
            <a:pPr algn="just"/>
            <a:r>
              <a:rPr lang="en-US" sz="2800" dirty="0">
                <a:effectLst/>
              </a:rPr>
              <a:t>Upon receipt of the data, the receiver verifies the </a:t>
            </a:r>
            <a:r>
              <a:rPr lang="en-US" sz="2800" b="1" i="1" dirty="0">
                <a:effectLst/>
              </a:rPr>
              <a:t>integrity</a:t>
            </a:r>
            <a:r>
              <a:rPr lang="en-US" sz="2800" dirty="0">
                <a:effectLst/>
              </a:rPr>
              <a:t> of the data by comparing its signature using the same hashing algorithm and </a:t>
            </a:r>
            <a:r>
              <a:rPr lang="en-US" sz="2800" b="1" i="1" dirty="0">
                <a:effectLst/>
              </a:rPr>
              <a:t>key</a:t>
            </a:r>
            <a:r>
              <a:rPr lang="en-US" sz="2800" dirty="0">
                <a:effectLst/>
              </a:rPr>
              <a:t>.</a:t>
            </a:r>
          </a:p>
          <a:p>
            <a:pPr algn="just"/>
            <a:r>
              <a:rPr lang="en-US" sz="2800" dirty="0">
                <a:effectLst/>
              </a:rPr>
              <a:t>The </a:t>
            </a:r>
            <a:r>
              <a:rPr lang="en-US" sz="2800" b="1" i="1" dirty="0">
                <a:effectLst/>
              </a:rPr>
              <a:t>integrity</a:t>
            </a:r>
            <a:r>
              <a:rPr lang="en-US" sz="2800" dirty="0">
                <a:effectLst/>
              </a:rPr>
              <a:t> of the data is valid when the signature from the hashing algorithm matches the content of the data payload.</a:t>
            </a:r>
            <a:r>
              <a:rPr lang="en-US" sz="2800" baseline="30000" dirty="0">
                <a:effectLst/>
              </a:rPr>
              <a:t> [4][8]</a:t>
            </a:r>
            <a:endParaRPr lang="en-US" sz="2800" dirty="0">
              <a:effectLst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4AC455D-02CF-4769-A9B4-9181FA99EE5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3945134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D7FCC-D899-4E46-AFB8-84423D6CC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Hash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D2B0C-B314-49F8-8E0C-81611482F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r>
              <a:rPr lang="en-US" dirty="0">
                <a:effectLst/>
              </a:rPr>
              <a:t>Hashing algorithms are designed to be fast but not necessarily secure.</a:t>
            </a:r>
            <a:r>
              <a:rPr lang="en-US" baseline="30000" dirty="0">
                <a:effectLst/>
              </a:rPr>
              <a:t>[2]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methods do exist which can crack these hashes by using </a:t>
            </a:r>
            <a:r>
              <a:rPr lang="en-US" b="1" i="1" dirty="0">
                <a:effectLst/>
              </a:rPr>
              <a:t>brute force,</a:t>
            </a:r>
            <a:r>
              <a:rPr lang="en-US" dirty="0">
                <a:effectLst/>
              </a:rPr>
              <a:t> </a:t>
            </a:r>
            <a:r>
              <a:rPr lang="en-US" b="1" i="1" dirty="0">
                <a:effectLst/>
              </a:rPr>
              <a:t>dictionary</a:t>
            </a:r>
            <a:r>
              <a:rPr lang="en-US" dirty="0">
                <a:effectLst/>
              </a:rPr>
              <a:t>, </a:t>
            </a:r>
            <a:r>
              <a:rPr lang="en-US" b="1" i="1" dirty="0">
                <a:effectLst/>
              </a:rPr>
              <a:t>lookup table</a:t>
            </a:r>
            <a:r>
              <a:rPr lang="en-US" dirty="0">
                <a:effectLst/>
              </a:rPr>
              <a:t> and </a:t>
            </a:r>
            <a:r>
              <a:rPr lang="en-US" b="1" i="1" dirty="0">
                <a:effectLst/>
              </a:rPr>
              <a:t>rainbow table</a:t>
            </a:r>
            <a:r>
              <a:rPr lang="en-US" dirty="0">
                <a:effectLst/>
              </a:rPr>
              <a:t> style attacks.</a:t>
            </a:r>
          </a:p>
          <a:p>
            <a:r>
              <a:rPr lang="en-US" dirty="0">
                <a:effectLst/>
              </a:rPr>
              <a:t>These mechanisms to crack a hash are possible because each time a </a:t>
            </a:r>
            <a:r>
              <a:rPr lang="en-US" b="1" i="1" dirty="0">
                <a:effectLst/>
              </a:rPr>
              <a:t>plaintext</a:t>
            </a:r>
            <a:r>
              <a:rPr lang="en-US" dirty="0">
                <a:effectLst/>
              </a:rPr>
              <a:t> string is hashed, it generates the exact same hashed value.  </a:t>
            </a:r>
          </a:p>
          <a:p>
            <a:pPr marL="0" indent="0">
              <a:buNone/>
            </a:pPr>
            <a:r>
              <a:rPr lang="en-US" b="1" dirty="0">
                <a:effectLst/>
              </a:rPr>
              <a:t>Example</a:t>
            </a:r>
          </a:p>
          <a:p>
            <a:pPr marL="457200" lvl="1" indent="0">
              <a:buNone/>
            </a:pPr>
            <a:r>
              <a:rPr lang="en-US" sz="1500" dirty="0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hash (“</a:t>
            </a:r>
            <a:r>
              <a:rPr lang="en-US" sz="1500" dirty="0" err="1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letmein</a:t>
            </a:r>
            <a:r>
              <a:rPr lang="en-US" sz="1500" dirty="0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”) = 0xf73bo1230k35n72nj523dtg9l4n2k6n24nv7i73gf36hf4ow9d4k4c2nm6m</a:t>
            </a:r>
            <a:br>
              <a:rPr lang="en-US" sz="1500" dirty="0"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</a:br>
            <a:r>
              <a:rPr lang="en-US" sz="1500" dirty="0"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hash (“12345678”) = 4h5g2c9d0a34lk1k3n0sd8sdl4h54nm9g76dsj3n5ksb38j5ls93md0l3hz9d2</a:t>
            </a:r>
            <a:br>
              <a:rPr lang="en-US" sz="1500" dirty="0"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</a:br>
            <a:r>
              <a:rPr lang="en-US" sz="1500" dirty="0"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hash (“baseball”) = 3n52k5kcn5kv9cma83ja83d430dm9c83m6n20cj67gb7ksnf8dgsmg056vm</a:t>
            </a:r>
            <a:br>
              <a:rPr lang="en-US" sz="1500" dirty="0"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</a:br>
            <a:r>
              <a:rPr lang="en-US" sz="1500" dirty="0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hash (“</a:t>
            </a:r>
            <a:r>
              <a:rPr lang="en-US" sz="1500" dirty="0" err="1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letmein</a:t>
            </a:r>
            <a:r>
              <a:rPr lang="en-US" sz="1500" dirty="0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”) = 0xf73bo1230k35n72nj523dtg9l4n2k6n24nv7i73gf36hf4ow9d4k4c2nm6m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A8AB6-EB32-4CBE-98C3-E4480F8A50A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687518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8D8F-0A77-4215-A619-48B17976F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Types of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6CFD0-BF22-4731-8E8B-2D5CCFA0A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b="1" i="1" dirty="0">
                <a:effectLst/>
              </a:rPr>
              <a:t>Brute Force Attack</a:t>
            </a:r>
            <a:r>
              <a:rPr lang="en-US" i="1" dirty="0">
                <a:effectLst/>
              </a:rPr>
              <a:t> – An attack technique for defeating a cipher or authentication mechanism by trying to determine its decryption key or passphrase by submitting many passwords or passphrases with the hope of eventually guessing correctly.</a:t>
            </a:r>
            <a:endParaRPr lang="en-US" dirty="0">
              <a:effectLst/>
            </a:endParaRPr>
          </a:p>
          <a:p>
            <a:pPr algn="just"/>
            <a:r>
              <a:rPr lang="en-US" b="1" i="1" dirty="0">
                <a:effectLst/>
              </a:rPr>
              <a:t>Dictionary Attack</a:t>
            </a:r>
            <a:r>
              <a:rPr lang="en-US" i="1" dirty="0">
                <a:effectLst/>
              </a:rPr>
              <a:t> – An attack technique for defeating a cipher or authentication mechanism by trying to determine its decryption key or passphrase by trying thousands or millions of likely possible combinations.</a:t>
            </a:r>
            <a:endParaRPr lang="en-US" dirty="0">
              <a:effectLst/>
            </a:endParaRPr>
          </a:p>
          <a:p>
            <a:pPr algn="just"/>
            <a:r>
              <a:rPr lang="en-US" b="1" i="1" dirty="0">
                <a:effectLst/>
              </a:rPr>
              <a:t>Lookup Table</a:t>
            </a:r>
            <a:r>
              <a:rPr lang="en-US" i="1" dirty="0">
                <a:effectLst/>
              </a:rPr>
              <a:t> – An extremely effective method for cracking many hashes of the same type very quickly.</a:t>
            </a:r>
            <a:endParaRPr lang="en-US" dirty="0">
              <a:effectLst/>
            </a:endParaRPr>
          </a:p>
          <a:p>
            <a:pPr algn="just"/>
            <a:r>
              <a:rPr lang="en-US" b="1" i="1" dirty="0">
                <a:effectLst/>
              </a:rPr>
              <a:t>Rainbow Table</a:t>
            </a:r>
            <a:r>
              <a:rPr lang="en-US" i="1" dirty="0">
                <a:effectLst/>
              </a:rPr>
              <a:t> – A password cracking method that uses a special table to crack password hashes in a database.</a:t>
            </a:r>
            <a:endParaRPr lang="en-US" dirty="0">
              <a:effectLst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58774B-3DAE-4641-8910-71FC227BEC7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187060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DB79C-3EDE-4E27-902C-013EAB73D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adding salt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C9A51-8BBC-475E-89DA-44105C968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 fontScale="92500" lnSpcReduction="20000"/>
          </a:bodyPr>
          <a:lstStyle/>
          <a:p>
            <a:pPr algn="just"/>
            <a:r>
              <a:rPr lang="en-US" b="1" i="1" dirty="0">
                <a:effectLst/>
              </a:rPr>
              <a:t>salt</a:t>
            </a:r>
            <a:r>
              <a:rPr lang="en-US" dirty="0">
                <a:effectLst/>
              </a:rPr>
              <a:t> is random data that is used as additional input to a hashing algorithm that hashes data, passwords or passphrases.</a:t>
            </a:r>
          </a:p>
          <a:p>
            <a:pPr algn="just"/>
            <a:r>
              <a:rPr lang="en-US" b="1" i="1" dirty="0">
                <a:effectLst/>
              </a:rPr>
              <a:t>salt</a:t>
            </a:r>
            <a:r>
              <a:rPr lang="en-US" dirty="0">
                <a:effectLst/>
              </a:rPr>
              <a:t> is appended or prepended to data, passwords or passphrases to increase the security of hashes. </a:t>
            </a:r>
          </a:p>
          <a:p>
            <a:pPr algn="just"/>
            <a:r>
              <a:rPr lang="en-US" dirty="0">
                <a:effectLst/>
              </a:rPr>
              <a:t>when </a:t>
            </a:r>
            <a:r>
              <a:rPr lang="en-US" b="1" i="1" dirty="0">
                <a:effectLst/>
              </a:rPr>
              <a:t>salt</a:t>
            </a:r>
            <a:r>
              <a:rPr lang="en-US" dirty="0">
                <a:effectLst/>
              </a:rPr>
              <a:t> is added to the original </a:t>
            </a:r>
            <a:r>
              <a:rPr lang="en-US" b="1" i="1" dirty="0">
                <a:effectLst/>
              </a:rPr>
              <a:t>plaintext</a:t>
            </a:r>
            <a:r>
              <a:rPr lang="en-US" dirty="0">
                <a:effectLst/>
              </a:rPr>
              <a:t> value before hashing, it will not generate the same hashed value each time.</a:t>
            </a:r>
          </a:p>
          <a:p>
            <a:pPr algn="just"/>
            <a:r>
              <a:rPr lang="en-US" b="1" i="1" dirty="0">
                <a:effectLst/>
              </a:rPr>
              <a:t>salt </a:t>
            </a:r>
            <a:r>
              <a:rPr lang="en-US" dirty="0">
                <a:effectLst/>
              </a:rPr>
              <a:t>can make it significantly more challenging for an attacker to use </a:t>
            </a:r>
            <a:r>
              <a:rPr lang="en-US" b="1" i="1" dirty="0">
                <a:effectLst/>
              </a:rPr>
              <a:t>brute force, dictionary, lookup tables</a:t>
            </a:r>
            <a:r>
              <a:rPr lang="en-US" dirty="0">
                <a:effectLst/>
              </a:rPr>
              <a:t> or </a:t>
            </a:r>
            <a:r>
              <a:rPr lang="en-US" b="1" i="1" dirty="0">
                <a:effectLst/>
              </a:rPr>
              <a:t>rainbow table</a:t>
            </a:r>
            <a:r>
              <a:rPr lang="en-US" dirty="0">
                <a:effectLst/>
              </a:rPr>
              <a:t> style attacks to crack these passwords by increasing the possible hashed values that each password can have.</a:t>
            </a:r>
            <a:r>
              <a:rPr lang="en-US" baseline="30000" dirty="0">
                <a:effectLst/>
              </a:rPr>
              <a:t>[2]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r>
              <a:rPr lang="en-US" b="1" dirty="0">
                <a:effectLst/>
              </a:rPr>
              <a:t>Example</a:t>
            </a:r>
          </a:p>
          <a:p>
            <a:pPr marL="457200" lvl="1" indent="0">
              <a:buNone/>
            </a:pP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hash (“</a:t>
            </a:r>
            <a:r>
              <a:rPr lang="en-US" sz="1300" dirty="0" err="1">
                <a:solidFill>
                  <a:srgbClr val="FFFF00"/>
                </a:solidFill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letmein</a:t>
            </a: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” + “F34564R8”) = 8f3k9j3hdk98jk30lsvn9al30lfb48slhbtwe9uka903bwj380dsfj3v2nf930nk3</a:t>
            </a:r>
            <a:b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</a:b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hash (“</a:t>
            </a:r>
            <a:r>
              <a:rPr lang="en-US" sz="1300" dirty="0" err="1">
                <a:solidFill>
                  <a:srgbClr val="FFFF00"/>
                </a:solidFill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letmein</a:t>
            </a: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” + “Y456f3q9”) = ber5jg0qhekgl8dkjhl52309uwlkmcbkuw385b9smqnv9c234calq95nf34flql</a:t>
            </a:r>
            <a:b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</a:b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hash (“</a:t>
            </a:r>
            <a:r>
              <a:rPr lang="en-US" sz="1300" dirty="0" err="1">
                <a:solidFill>
                  <a:srgbClr val="FFFF00"/>
                </a:solidFill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letmein</a:t>
            </a: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” + “56hwF3h8”) = w2lkg034fmwprm80n59fdmal40djwbel46n32ldn2la9702nd772ha95lg06j</a:t>
            </a:r>
            <a:endParaRPr lang="en-US" sz="1300" dirty="0">
              <a:effectLst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72E178D-83DC-4A9A-9852-4CE203555B5B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182602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825A-D2AA-439C-89F8-45D2266FC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cryptography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B80AD-81C6-45A4-B994-BDD01A954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000" dirty="0">
                <a:effectLst/>
              </a:rPr>
              <a:t>Cryptography, is derived from its Greek origin </a:t>
            </a:r>
            <a:r>
              <a:rPr lang="en-US" sz="2000" b="1" i="1" dirty="0">
                <a:effectLst/>
              </a:rPr>
              <a:t>Crypto</a:t>
            </a:r>
            <a:r>
              <a:rPr lang="en-US" sz="2000" i="1" dirty="0">
                <a:effectLst/>
              </a:rPr>
              <a:t>.</a:t>
            </a:r>
            <a:r>
              <a:rPr lang="en-US" sz="2000" dirty="0">
                <a:effectLst/>
              </a:rPr>
              <a:t> In its simplest form cryptography means secret, hidden or concealed writing.</a:t>
            </a:r>
            <a:r>
              <a:rPr lang="en-US" sz="2000" baseline="30000" dirty="0">
                <a:effectLst/>
              </a:rPr>
              <a:t>[1][6]</a:t>
            </a:r>
            <a:endParaRPr lang="en-US" sz="2000" dirty="0">
              <a:effectLst/>
            </a:endParaRPr>
          </a:p>
          <a:p>
            <a:pPr algn="just"/>
            <a:r>
              <a:rPr lang="en-US" sz="2000" dirty="0">
                <a:effectLst/>
              </a:rPr>
              <a:t>The modern definition of encryption has expanded to the computerized </a:t>
            </a:r>
            <a:r>
              <a:rPr lang="en-US" sz="2000" b="1" i="1" dirty="0">
                <a:effectLst/>
              </a:rPr>
              <a:t>encoding</a:t>
            </a:r>
            <a:r>
              <a:rPr lang="en-US" sz="2000" dirty="0">
                <a:effectLst/>
              </a:rPr>
              <a:t> and </a:t>
            </a:r>
            <a:r>
              <a:rPr lang="en-US" sz="2000" b="1" i="1" dirty="0">
                <a:effectLst/>
              </a:rPr>
              <a:t>decoding</a:t>
            </a:r>
            <a:r>
              <a:rPr lang="en-US" sz="2000" dirty="0">
                <a:effectLst/>
              </a:rPr>
              <a:t> of information.</a:t>
            </a:r>
            <a:r>
              <a:rPr lang="en-US" sz="2000" baseline="30000" dirty="0">
                <a:effectLst/>
              </a:rPr>
              <a:t>[1][3]</a:t>
            </a:r>
            <a:endParaRPr lang="en-US" sz="2000" dirty="0">
              <a:effectLst/>
            </a:endParaRPr>
          </a:p>
          <a:p>
            <a:pPr algn="just"/>
            <a:r>
              <a:rPr lang="en-US" sz="2000" dirty="0">
                <a:effectLst/>
              </a:rPr>
              <a:t>Cryptography is used whenever someone wants to send a secret message to someone else in a situation where an outside party can intercept and read that message.</a:t>
            </a:r>
            <a:r>
              <a:rPr lang="en-US" sz="2000" baseline="30000" dirty="0">
                <a:effectLst/>
              </a:rPr>
              <a:t>[3]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2DD6F88-AB0E-4755-8675-B5E7A11BFED4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2293161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4169-6A45-4656-B2FF-42F004A3FE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Public Key Infrastructure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7C3C4D-00A8-4D1D-93A9-2621B9ADE6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>
                <a:solidFill>
                  <a:srgbClr val="FFC000"/>
                </a:solidFill>
              </a:rPr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37393473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A0C6E-49C4-4643-AF17-356DF754A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Public Key Infrastructure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81AF-441F-4945-BB48-D4EFB85D1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Public Key Infrastructure (PKI) is the most common form of encryption.</a:t>
            </a:r>
          </a:p>
          <a:p>
            <a:r>
              <a:rPr lang="en-US" dirty="0"/>
              <a:t>It involves a </a:t>
            </a:r>
            <a:r>
              <a:rPr lang="en-US" b="1" i="1" dirty="0"/>
              <a:t>private key </a:t>
            </a:r>
            <a:r>
              <a:rPr lang="en-US" dirty="0"/>
              <a:t>and a </a:t>
            </a:r>
            <a:r>
              <a:rPr lang="en-US" b="1" i="1" dirty="0"/>
              <a:t>public key </a:t>
            </a:r>
            <a:r>
              <a:rPr lang="en-US" dirty="0"/>
              <a:t>also known as a </a:t>
            </a:r>
            <a:r>
              <a:rPr lang="en-US" b="1" i="1" dirty="0"/>
              <a:t>complimentary key</a:t>
            </a:r>
            <a:r>
              <a:rPr lang="en-US" dirty="0"/>
              <a:t>.</a:t>
            </a:r>
          </a:p>
          <a:p>
            <a:r>
              <a:rPr lang="en-US" dirty="0"/>
              <a:t>PKI governs encryption keys by issuing and managing </a:t>
            </a:r>
            <a:r>
              <a:rPr lang="en-US" b="1" i="1" dirty="0"/>
              <a:t>digital certificates</a:t>
            </a:r>
            <a:r>
              <a:rPr lang="en-US" dirty="0"/>
              <a:t>.</a:t>
            </a:r>
          </a:p>
          <a:p>
            <a:r>
              <a:rPr lang="en-US" dirty="0"/>
              <a:t>PKI certificates are used to provide </a:t>
            </a:r>
            <a:r>
              <a:rPr lang="en-US" b="1" i="1" dirty="0"/>
              <a:t>confidentiality, integrity, authentication </a:t>
            </a:r>
            <a:r>
              <a:rPr lang="en-US" dirty="0"/>
              <a:t>and establish </a:t>
            </a:r>
            <a:r>
              <a:rPr lang="en-US" b="1" i="1" dirty="0"/>
              <a:t>non-repudiation</a:t>
            </a:r>
            <a:r>
              <a:rPr lang="en-US" dirty="0"/>
              <a:t>.</a:t>
            </a:r>
          </a:p>
          <a:p>
            <a:r>
              <a:rPr lang="en-US" dirty="0"/>
              <a:t>The most common example of PKI are </a:t>
            </a:r>
            <a:r>
              <a:rPr lang="en-US" b="1" i="1" dirty="0"/>
              <a:t>digital certificates</a:t>
            </a:r>
            <a:r>
              <a:rPr lang="en-US" dirty="0"/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36B30DC-4CED-4222-9004-691CFC08084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2738469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FC7D9-169C-4C1F-A517-2628F5F42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Certificates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3CF6A-2DAF-46A8-BD46-AF240225B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an electronic equivalent of a driver’s license or passport</a:t>
            </a:r>
            <a:r>
              <a:rPr lang="en-US" sz="2000" dirty="0">
                <a:effectLst/>
              </a:rPr>
              <a:t>.</a:t>
            </a:r>
            <a:r>
              <a:rPr lang="en-US" sz="2000" baseline="30000" dirty="0">
                <a:effectLst/>
              </a:rPr>
              <a:t>[5][10]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c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ontains information about an individual or entity. </a:t>
            </a:r>
            <a:r>
              <a:rPr lang="en-US" sz="2000" baseline="30000" dirty="0">
                <a:effectLst/>
              </a:rPr>
              <a:t>[3][4][5][8]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i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s issued from a trusted third party.</a:t>
            </a:r>
            <a:r>
              <a:rPr lang="en-US" sz="2000" baseline="30000" dirty="0">
                <a:effectLst/>
              </a:rPr>
              <a:t> [5]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i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s tamper-resistant.</a:t>
            </a:r>
            <a:r>
              <a:rPr lang="en-US" sz="2000" baseline="30000" dirty="0">
                <a:effectLst/>
              </a:rPr>
              <a:t> [5][8][10]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c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ontains information that can prove its </a:t>
            </a:r>
            <a:r>
              <a:rPr lang="en-US" b="1" i="1" dirty="0">
                <a:solidFill>
                  <a:schemeClr val="tx1"/>
                </a:solidFill>
                <a:effectLst/>
                <a:latin typeface="inherit"/>
              </a:rPr>
              <a:t>authenticity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.</a:t>
            </a:r>
            <a:r>
              <a:rPr lang="en-US" sz="2000" baseline="30000" dirty="0">
                <a:effectLst/>
              </a:rPr>
              <a:t> [3][4][5][8]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c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an be traced back to the issuer. </a:t>
            </a:r>
            <a:r>
              <a:rPr lang="en-US" sz="2000" baseline="30000" dirty="0">
                <a:effectLst/>
              </a:rPr>
              <a:t>[10]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h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as an expiration date.</a:t>
            </a:r>
            <a:r>
              <a:rPr lang="en-US" sz="2000" baseline="30000" dirty="0">
                <a:effectLst/>
              </a:rPr>
              <a:t> [5][10]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can be revoked and re-issued if compromised.</a:t>
            </a:r>
            <a:r>
              <a:rPr lang="en-US" sz="2000" baseline="30000" dirty="0">
                <a:effectLst/>
              </a:rPr>
              <a:t> [5][10]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is presented to someone (or something) for </a:t>
            </a:r>
            <a:r>
              <a:rPr lang="en-US" b="1" i="1" dirty="0">
                <a:solidFill>
                  <a:schemeClr val="tx1"/>
                </a:solidFill>
                <a:effectLst/>
                <a:latin typeface="inherit"/>
              </a:rPr>
              <a:t>validation</a:t>
            </a: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.</a:t>
            </a:r>
            <a:r>
              <a:rPr lang="en-US" sz="2000" baseline="30000" dirty="0">
                <a:effectLst/>
              </a:rPr>
              <a:t> [3][4][5][8]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602BB77-C480-4E1A-A01A-EC7C3C5FBCCA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8344233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48D6F-C822-401A-AE9E-BEAD9B6CFAF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41412" y="594632"/>
            <a:ext cx="9909175" cy="657225"/>
          </a:xfrm>
        </p:spPr>
        <p:txBody>
          <a:bodyPr/>
          <a:lstStyle/>
          <a:p>
            <a:pPr algn="ctr"/>
            <a:r>
              <a:rPr lang="en-US" dirty="0"/>
              <a:t>Public key infrastructure practice</a:t>
            </a:r>
          </a:p>
        </p:txBody>
      </p:sp>
      <p:grpSp>
        <p:nvGrpSpPr>
          <p:cNvPr id="7" name="USER A">
            <a:extLst>
              <a:ext uri="{FF2B5EF4-FFF2-40B4-BE49-F238E27FC236}">
                <a16:creationId xmlns:a16="http://schemas.microsoft.com/office/drawing/2014/main" id="{00C06D13-EAF9-44C1-8B36-5E8FD1A8343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572894" y="3001963"/>
            <a:ext cx="677863" cy="984250"/>
            <a:chOff x="1282" y="1891"/>
            <a:chExt cx="427" cy="620"/>
          </a:xfrm>
        </p:grpSpPr>
        <p:sp>
          <p:nvSpPr>
            <p:cNvPr id="8" name="AutoShape 3">
              <a:extLst>
                <a:ext uri="{FF2B5EF4-FFF2-40B4-BE49-F238E27FC236}">
                  <a16:creationId xmlns:a16="http://schemas.microsoft.com/office/drawing/2014/main" id="{F094F27B-DFCC-474B-90E8-AB9EE065323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282" y="1891"/>
              <a:ext cx="427" cy="6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D081865F-7762-450C-BDF5-7C2D7FB56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1" y="1900"/>
              <a:ext cx="412" cy="442"/>
            </a:xfrm>
            <a:custGeom>
              <a:avLst/>
              <a:gdLst>
                <a:gd name="T0" fmla="*/ 1358 w 1358"/>
                <a:gd name="T1" fmla="*/ 1460 h 1460"/>
                <a:gd name="T2" fmla="*/ 1354 w 1358"/>
                <a:gd name="T3" fmla="*/ 1396 h 1460"/>
                <a:gd name="T4" fmla="*/ 1302 w 1358"/>
                <a:gd name="T5" fmla="*/ 1000 h 1460"/>
                <a:gd name="T6" fmla="*/ 1146 w 1358"/>
                <a:gd name="T7" fmla="*/ 768 h 1460"/>
                <a:gd name="T8" fmla="*/ 1110 w 1358"/>
                <a:gd name="T9" fmla="*/ 748 h 1460"/>
                <a:gd name="T10" fmla="*/ 970 w 1358"/>
                <a:gd name="T11" fmla="*/ 690 h 1460"/>
                <a:gd name="T12" fmla="*/ 910 w 1358"/>
                <a:gd name="T13" fmla="*/ 704 h 1460"/>
                <a:gd name="T14" fmla="*/ 880 w 1358"/>
                <a:gd name="T15" fmla="*/ 720 h 1460"/>
                <a:gd name="T16" fmla="*/ 904 w 1358"/>
                <a:gd name="T17" fmla="*/ 700 h 1460"/>
                <a:gd name="T18" fmla="*/ 1038 w 1358"/>
                <a:gd name="T19" fmla="*/ 394 h 1460"/>
                <a:gd name="T20" fmla="*/ 680 w 1358"/>
                <a:gd name="T21" fmla="*/ 0 h 1460"/>
                <a:gd name="T22" fmla="*/ 678 w 1358"/>
                <a:gd name="T23" fmla="*/ 0 h 1460"/>
                <a:gd name="T24" fmla="*/ 318 w 1358"/>
                <a:gd name="T25" fmla="*/ 394 h 1460"/>
                <a:gd name="T26" fmla="*/ 452 w 1358"/>
                <a:gd name="T27" fmla="*/ 700 h 1460"/>
                <a:gd name="T28" fmla="*/ 476 w 1358"/>
                <a:gd name="T29" fmla="*/ 720 h 1460"/>
                <a:gd name="T30" fmla="*/ 444 w 1358"/>
                <a:gd name="T31" fmla="*/ 704 h 1460"/>
                <a:gd name="T32" fmla="*/ 384 w 1358"/>
                <a:gd name="T33" fmla="*/ 690 h 1460"/>
                <a:gd name="T34" fmla="*/ 244 w 1358"/>
                <a:gd name="T35" fmla="*/ 748 h 1460"/>
                <a:gd name="T36" fmla="*/ 208 w 1358"/>
                <a:gd name="T37" fmla="*/ 768 h 1460"/>
                <a:gd name="T38" fmla="*/ 52 w 1358"/>
                <a:gd name="T39" fmla="*/ 1000 h 1460"/>
                <a:gd name="T40" fmla="*/ 0 w 1358"/>
                <a:gd name="T41" fmla="*/ 1396 h 1460"/>
                <a:gd name="T42" fmla="*/ 0 w 1358"/>
                <a:gd name="T43" fmla="*/ 1460 h 1460"/>
                <a:gd name="T44" fmla="*/ 1358 w 1358"/>
                <a:gd name="T45" fmla="*/ 1460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58" h="1460">
                  <a:moveTo>
                    <a:pt x="1358" y="1460"/>
                  </a:moveTo>
                  <a:lnTo>
                    <a:pt x="1354" y="1396"/>
                  </a:lnTo>
                  <a:cubicBezTo>
                    <a:pt x="1348" y="1298"/>
                    <a:pt x="1324" y="1094"/>
                    <a:pt x="1302" y="1000"/>
                  </a:cubicBezTo>
                  <a:cubicBezTo>
                    <a:pt x="1278" y="896"/>
                    <a:pt x="1246" y="824"/>
                    <a:pt x="1146" y="768"/>
                  </a:cubicBezTo>
                  <a:lnTo>
                    <a:pt x="1110" y="748"/>
                  </a:lnTo>
                  <a:cubicBezTo>
                    <a:pt x="1040" y="708"/>
                    <a:pt x="1010" y="690"/>
                    <a:pt x="970" y="690"/>
                  </a:cubicBezTo>
                  <a:cubicBezTo>
                    <a:pt x="948" y="690"/>
                    <a:pt x="930" y="694"/>
                    <a:pt x="910" y="704"/>
                  </a:cubicBezTo>
                  <a:lnTo>
                    <a:pt x="880" y="720"/>
                  </a:lnTo>
                  <a:lnTo>
                    <a:pt x="904" y="700"/>
                  </a:lnTo>
                  <a:cubicBezTo>
                    <a:pt x="986" y="628"/>
                    <a:pt x="1038" y="518"/>
                    <a:pt x="1038" y="394"/>
                  </a:cubicBezTo>
                  <a:cubicBezTo>
                    <a:pt x="1040" y="176"/>
                    <a:pt x="878" y="0"/>
                    <a:pt x="680" y="0"/>
                  </a:cubicBezTo>
                  <a:lnTo>
                    <a:pt x="678" y="0"/>
                  </a:lnTo>
                  <a:cubicBezTo>
                    <a:pt x="480" y="0"/>
                    <a:pt x="318" y="176"/>
                    <a:pt x="318" y="394"/>
                  </a:cubicBezTo>
                  <a:cubicBezTo>
                    <a:pt x="318" y="518"/>
                    <a:pt x="370" y="628"/>
                    <a:pt x="452" y="700"/>
                  </a:cubicBezTo>
                  <a:lnTo>
                    <a:pt x="476" y="720"/>
                  </a:lnTo>
                  <a:lnTo>
                    <a:pt x="444" y="704"/>
                  </a:lnTo>
                  <a:cubicBezTo>
                    <a:pt x="426" y="694"/>
                    <a:pt x="406" y="690"/>
                    <a:pt x="384" y="690"/>
                  </a:cubicBezTo>
                  <a:cubicBezTo>
                    <a:pt x="344" y="690"/>
                    <a:pt x="312" y="708"/>
                    <a:pt x="244" y="748"/>
                  </a:cubicBezTo>
                  <a:lnTo>
                    <a:pt x="208" y="768"/>
                  </a:lnTo>
                  <a:cubicBezTo>
                    <a:pt x="110" y="824"/>
                    <a:pt x="76" y="896"/>
                    <a:pt x="52" y="1000"/>
                  </a:cubicBezTo>
                  <a:cubicBezTo>
                    <a:pt x="30" y="1094"/>
                    <a:pt x="8" y="1298"/>
                    <a:pt x="0" y="1396"/>
                  </a:cubicBezTo>
                  <a:lnTo>
                    <a:pt x="0" y="1460"/>
                  </a:lnTo>
                  <a:lnTo>
                    <a:pt x="1358" y="146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2D8773B-9C13-4F8C-8059-6DF93644D4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2" y="2127"/>
              <a:ext cx="373" cy="196"/>
            </a:xfrm>
            <a:custGeom>
              <a:avLst/>
              <a:gdLst>
                <a:gd name="T0" fmla="*/ 1174 w 1230"/>
                <a:gd name="T1" fmla="*/ 264 h 648"/>
                <a:gd name="T2" fmla="*/ 1048 w 1230"/>
                <a:gd name="T3" fmla="*/ 72 h 648"/>
                <a:gd name="T4" fmla="*/ 902 w 1230"/>
                <a:gd name="T5" fmla="*/ 2 h 648"/>
                <a:gd name="T6" fmla="*/ 872 w 1230"/>
                <a:gd name="T7" fmla="*/ 10 h 648"/>
                <a:gd name="T8" fmla="*/ 812 w 1230"/>
                <a:gd name="T9" fmla="*/ 54 h 648"/>
                <a:gd name="T10" fmla="*/ 802 w 1230"/>
                <a:gd name="T11" fmla="*/ 60 h 648"/>
                <a:gd name="T12" fmla="*/ 738 w 1230"/>
                <a:gd name="T13" fmla="*/ 90 h 648"/>
                <a:gd name="T14" fmla="*/ 612 w 1230"/>
                <a:gd name="T15" fmla="*/ 112 h 648"/>
                <a:gd name="T16" fmla="*/ 486 w 1230"/>
                <a:gd name="T17" fmla="*/ 90 h 648"/>
                <a:gd name="T18" fmla="*/ 422 w 1230"/>
                <a:gd name="T19" fmla="*/ 60 h 648"/>
                <a:gd name="T20" fmla="*/ 352 w 1230"/>
                <a:gd name="T21" fmla="*/ 8 h 648"/>
                <a:gd name="T22" fmla="*/ 322 w 1230"/>
                <a:gd name="T23" fmla="*/ 0 h 648"/>
                <a:gd name="T24" fmla="*/ 176 w 1230"/>
                <a:gd name="T25" fmla="*/ 70 h 648"/>
                <a:gd name="T26" fmla="*/ 50 w 1230"/>
                <a:gd name="T27" fmla="*/ 262 h 648"/>
                <a:gd name="T28" fmla="*/ 0 w 1230"/>
                <a:gd name="T29" fmla="*/ 648 h 648"/>
                <a:gd name="T30" fmla="*/ 1230 w 1230"/>
                <a:gd name="T31" fmla="*/ 648 h 648"/>
                <a:gd name="T32" fmla="*/ 1174 w 1230"/>
                <a:gd name="T33" fmla="*/ 26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30" h="648">
                  <a:moveTo>
                    <a:pt x="1174" y="264"/>
                  </a:moveTo>
                  <a:cubicBezTo>
                    <a:pt x="1150" y="162"/>
                    <a:pt x="1124" y="114"/>
                    <a:pt x="1048" y="72"/>
                  </a:cubicBezTo>
                  <a:cubicBezTo>
                    <a:pt x="972" y="28"/>
                    <a:pt x="930" y="2"/>
                    <a:pt x="902" y="2"/>
                  </a:cubicBezTo>
                  <a:cubicBezTo>
                    <a:pt x="890" y="2"/>
                    <a:pt x="880" y="4"/>
                    <a:pt x="872" y="10"/>
                  </a:cubicBezTo>
                  <a:cubicBezTo>
                    <a:pt x="854" y="26"/>
                    <a:pt x="834" y="42"/>
                    <a:pt x="812" y="54"/>
                  </a:cubicBezTo>
                  <a:cubicBezTo>
                    <a:pt x="808" y="56"/>
                    <a:pt x="804" y="58"/>
                    <a:pt x="802" y="60"/>
                  </a:cubicBezTo>
                  <a:cubicBezTo>
                    <a:pt x="780" y="74"/>
                    <a:pt x="758" y="82"/>
                    <a:pt x="738" y="90"/>
                  </a:cubicBezTo>
                  <a:cubicBezTo>
                    <a:pt x="698" y="104"/>
                    <a:pt x="656" y="112"/>
                    <a:pt x="612" y="112"/>
                  </a:cubicBezTo>
                  <a:cubicBezTo>
                    <a:pt x="568" y="112"/>
                    <a:pt x="526" y="104"/>
                    <a:pt x="486" y="90"/>
                  </a:cubicBezTo>
                  <a:cubicBezTo>
                    <a:pt x="464" y="84"/>
                    <a:pt x="444" y="74"/>
                    <a:pt x="422" y="60"/>
                  </a:cubicBezTo>
                  <a:cubicBezTo>
                    <a:pt x="396" y="46"/>
                    <a:pt x="372" y="28"/>
                    <a:pt x="352" y="8"/>
                  </a:cubicBezTo>
                  <a:cubicBezTo>
                    <a:pt x="344" y="4"/>
                    <a:pt x="334" y="0"/>
                    <a:pt x="322" y="0"/>
                  </a:cubicBezTo>
                  <a:cubicBezTo>
                    <a:pt x="294" y="0"/>
                    <a:pt x="264" y="20"/>
                    <a:pt x="176" y="70"/>
                  </a:cubicBezTo>
                  <a:cubicBezTo>
                    <a:pt x="100" y="114"/>
                    <a:pt x="72" y="162"/>
                    <a:pt x="50" y="262"/>
                  </a:cubicBezTo>
                  <a:cubicBezTo>
                    <a:pt x="30" y="350"/>
                    <a:pt x="6" y="552"/>
                    <a:pt x="0" y="648"/>
                  </a:cubicBezTo>
                  <a:lnTo>
                    <a:pt x="1230" y="648"/>
                  </a:lnTo>
                  <a:cubicBezTo>
                    <a:pt x="1218" y="554"/>
                    <a:pt x="1194" y="352"/>
                    <a:pt x="1174" y="264"/>
                  </a:cubicBezTo>
                  <a:close/>
                </a:path>
              </a:pathLst>
            </a:custGeom>
            <a:solidFill>
              <a:srgbClr val="DA402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00B45E4-699B-410E-96C8-6F7164736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6" y="1918"/>
              <a:ext cx="182" cy="202"/>
            </a:xfrm>
            <a:custGeom>
              <a:avLst/>
              <a:gdLst>
                <a:gd name="T0" fmla="*/ 300 w 600"/>
                <a:gd name="T1" fmla="*/ 666 h 666"/>
                <a:gd name="T2" fmla="*/ 0 w 600"/>
                <a:gd name="T3" fmla="*/ 332 h 666"/>
                <a:gd name="T4" fmla="*/ 300 w 600"/>
                <a:gd name="T5" fmla="*/ 0 h 666"/>
                <a:gd name="T6" fmla="*/ 600 w 600"/>
                <a:gd name="T7" fmla="*/ 334 h 666"/>
                <a:gd name="T8" fmla="*/ 300 w 600"/>
                <a:gd name="T9" fmla="*/ 66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0" h="666">
                  <a:moveTo>
                    <a:pt x="300" y="666"/>
                  </a:moveTo>
                  <a:cubicBezTo>
                    <a:pt x="134" y="666"/>
                    <a:pt x="0" y="516"/>
                    <a:pt x="0" y="332"/>
                  </a:cubicBezTo>
                  <a:cubicBezTo>
                    <a:pt x="0" y="148"/>
                    <a:pt x="134" y="0"/>
                    <a:pt x="300" y="0"/>
                  </a:cubicBezTo>
                  <a:cubicBezTo>
                    <a:pt x="466" y="0"/>
                    <a:pt x="600" y="150"/>
                    <a:pt x="600" y="334"/>
                  </a:cubicBezTo>
                  <a:cubicBezTo>
                    <a:pt x="600" y="518"/>
                    <a:pt x="466" y="666"/>
                    <a:pt x="300" y="666"/>
                  </a:cubicBezTo>
                </a:path>
              </a:pathLst>
            </a:custGeom>
            <a:solidFill>
              <a:srgbClr val="DA402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Rectangle 8">
              <a:extLst>
                <a:ext uri="{FF2B5EF4-FFF2-40B4-BE49-F238E27FC236}">
                  <a16:creationId xmlns:a16="http://schemas.microsoft.com/office/drawing/2014/main" id="{101E6070-C908-4776-B46E-E5FEA1E689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7" y="2340"/>
              <a:ext cx="286" cy="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effectLst/>
                  <a:latin typeface="Calibri" panose="020F0502020204030204" pitchFamily="34" charset="0"/>
                </a:rPr>
                <a:t>USER 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5" name="USER B">
            <a:extLst>
              <a:ext uri="{FF2B5EF4-FFF2-40B4-BE49-F238E27FC236}">
                <a16:creationId xmlns:a16="http://schemas.microsoft.com/office/drawing/2014/main" id="{4B437D61-BA2D-4E82-915E-DEA1C30F371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949180" y="3001963"/>
            <a:ext cx="679450" cy="984250"/>
            <a:chOff x="3626" y="1850"/>
            <a:chExt cx="428" cy="620"/>
          </a:xfrm>
        </p:grpSpPr>
        <p:sp>
          <p:nvSpPr>
            <p:cNvPr id="16" name="AutoShape 10">
              <a:extLst>
                <a:ext uri="{FF2B5EF4-FFF2-40B4-BE49-F238E27FC236}">
                  <a16:creationId xmlns:a16="http://schemas.microsoft.com/office/drawing/2014/main" id="{0FF31824-9456-4AED-A7CD-8C7B11302BA3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626" y="1850"/>
              <a:ext cx="428" cy="6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D8378D7D-11FE-49B0-8E82-1F86CB9D9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5" y="1859"/>
              <a:ext cx="413" cy="442"/>
            </a:xfrm>
            <a:custGeom>
              <a:avLst/>
              <a:gdLst>
                <a:gd name="T0" fmla="*/ 1358 w 1358"/>
                <a:gd name="T1" fmla="*/ 1460 h 1460"/>
                <a:gd name="T2" fmla="*/ 1354 w 1358"/>
                <a:gd name="T3" fmla="*/ 1396 h 1460"/>
                <a:gd name="T4" fmla="*/ 1302 w 1358"/>
                <a:gd name="T5" fmla="*/ 1000 h 1460"/>
                <a:gd name="T6" fmla="*/ 1146 w 1358"/>
                <a:gd name="T7" fmla="*/ 768 h 1460"/>
                <a:gd name="T8" fmla="*/ 1110 w 1358"/>
                <a:gd name="T9" fmla="*/ 748 h 1460"/>
                <a:gd name="T10" fmla="*/ 970 w 1358"/>
                <a:gd name="T11" fmla="*/ 690 h 1460"/>
                <a:gd name="T12" fmla="*/ 910 w 1358"/>
                <a:gd name="T13" fmla="*/ 704 h 1460"/>
                <a:gd name="T14" fmla="*/ 880 w 1358"/>
                <a:gd name="T15" fmla="*/ 720 h 1460"/>
                <a:gd name="T16" fmla="*/ 904 w 1358"/>
                <a:gd name="T17" fmla="*/ 700 h 1460"/>
                <a:gd name="T18" fmla="*/ 1038 w 1358"/>
                <a:gd name="T19" fmla="*/ 394 h 1460"/>
                <a:gd name="T20" fmla="*/ 680 w 1358"/>
                <a:gd name="T21" fmla="*/ 0 h 1460"/>
                <a:gd name="T22" fmla="*/ 678 w 1358"/>
                <a:gd name="T23" fmla="*/ 0 h 1460"/>
                <a:gd name="T24" fmla="*/ 318 w 1358"/>
                <a:gd name="T25" fmla="*/ 394 h 1460"/>
                <a:gd name="T26" fmla="*/ 452 w 1358"/>
                <a:gd name="T27" fmla="*/ 700 h 1460"/>
                <a:gd name="T28" fmla="*/ 476 w 1358"/>
                <a:gd name="T29" fmla="*/ 720 h 1460"/>
                <a:gd name="T30" fmla="*/ 444 w 1358"/>
                <a:gd name="T31" fmla="*/ 704 h 1460"/>
                <a:gd name="T32" fmla="*/ 384 w 1358"/>
                <a:gd name="T33" fmla="*/ 690 h 1460"/>
                <a:gd name="T34" fmla="*/ 244 w 1358"/>
                <a:gd name="T35" fmla="*/ 748 h 1460"/>
                <a:gd name="T36" fmla="*/ 208 w 1358"/>
                <a:gd name="T37" fmla="*/ 768 h 1460"/>
                <a:gd name="T38" fmla="*/ 52 w 1358"/>
                <a:gd name="T39" fmla="*/ 1000 h 1460"/>
                <a:gd name="T40" fmla="*/ 0 w 1358"/>
                <a:gd name="T41" fmla="*/ 1396 h 1460"/>
                <a:gd name="T42" fmla="*/ 0 w 1358"/>
                <a:gd name="T43" fmla="*/ 1460 h 1460"/>
                <a:gd name="T44" fmla="*/ 1358 w 1358"/>
                <a:gd name="T45" fmla="*/ 1460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58" h="1460">
                  <a:moveTo>
                    <a:pt x="1358" y="1460"/>
                  </a:moveTo>
                  <a:lnTo>
                    <a:pt x="1354" y="1396"/>
                  </a:lnTo>
                  <a:cubicBezTo>
                    <a:pt x="1348" y="1298"/>
                    <a:pt x="1324" y="1094"/>
                    <a:pt x="1302" y="1000"/>
                  </a:cubicBezTo>
                  <a:cubicBezTo>
                    <a:pt x="1278" y="896"/>
                    <a:pt x="1246" y="824"/>
                    <a:pt x="1146" y="768"/>
                  </a:cubicBezTo>
                  <a:lnTo>
                    <a:pt x="1110" y="748"/>
                  </a:lnTo>
                  <a:cubicBezTo>
                    <a:pt x="1040" y="708"/>
                    <a:pt x="1010" y="690"/>
                    <a:pt x="970" y="690"/>
                  </a:cubicBezTo>
                  <a:cubicBezTo>
                    <a:pt x="948" y="690"/>
                    <a:pt x="930" y="694"/>
                    <a:pt x="910" y="704"/>
                  </a:cubicBezTo>
                  <a:lnTo>
                    <a:pt x="880" y="720"/>
                  </a:lnTo>
                  <a:lnTo>
                    <a:pt x="904" y="700"/>
                  </a:lnTo>
                  <a:cubicBezTo>
                    <a:pt x="986" y="628"/>
                    <a:pt x="1038" y="518"/>
                    <a:pt x="1038" y="394"/>
                  </a:cubicBezTo>
                  <a:cubicBezTo>
                    <a:pt x="1040" y="176"/>
                    <a:pt x="878" y="0"/>
                    <a:pt x="680" y="0"/>
                  </a:cubicBezTo>
                  <a:lnTo>
                    <a:pt x="678" y="0"/>
                  </a:lnTo>
                  <a:cubicBezTo>
                    <a:pt x="480" y="0"/>
                    <a:pt x="318" y="176"/>
                    <a:pt x="318" y="394"/>
                  </a:cubicBezTo>
                  <a:cubicBezTo>
                    <a:pt x="318" y="518"/>
                    <a:pt x="370" y="628"/>
                    <a:pt x="452" y="700"/>
                  </a:cubicBezTo>
                  <a:lnTo>
                    <a:pt x="476" y="720"/>
                  </a:lnTo>
                  <a:lnTo>
                    <a:pt x="444" y="704"/>
                  </a:lnTo>
                  <a:cubicBezTo>
                    <a:pt x="426" y="694"/>
                    <a:pt x="406" y="690"/>
                    <a:pt x="384" y="690"/>
                  </a:cubicBezTo>
                  <a:cubicBezTo>
                    <a:pt x="344" y="690"/>
                    <a:pt x="312" y="708"/>
                    <a:pt x="244" y="748"/>
                  </a:cubicBezTo>
                  <a:lnTo>
                    <a:pt x="208" y="768"/>
                  </a:lnTo>
                  <a:cubicBezTo>
                    <a:pt x="110" y="824"/>
                    <a:pt x="76" y="896"/>
                    <a:pt x="52" y="1000"/>
                  </a:cubicBezTo>
                  <a:cubicBezTo>
                    <a:pt x="30" y="1094"/>
                    <a:pt x="8" y="1298"/>
                    <a:pt x="0" y="1396"/>
                  </a:cubicBezTo>
                  <a:lnTo>
                    <a:pt x="0" y="1460"/>
                  </a:lnTo>
                  <a:lnTo>
                    <a:pt x="1358" y="146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360DE952-BD5A-4C10-B863-C6BDFB2397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6" y="2086"/>
              <a:ext cx="374" cy="196"/>
            </a:xfrm>
            <a:custGeom>
              <a:avLst/>
              <a:gdLst>
                <a:gd name="T0" fmla="*/ 1174 w 1230"/>
                <a:gd name="T1" fmla="*/ 264 h 648"/>
                <a:gd name="T2" fmla="*/ 1048 w 1230"/>
                <a:gd name="T3" fmla="*/ 72 h 648"/>
                <a:gd name="T4" fmla="*/ 902 w 1230"/>
                <a:gd name="T5" fmla="*/ 2 h 648"/>
                <a:gd name="T6" fmla="*/ 872 w 1230"/>
                <a:gd name="T7" fmla="*/ 10 h 648"/>
                <a:gd name="T8" fmla="*/ 812 w 1230"/>
                <a:gd name="T9" fmla="*/ 54 h 648"/>
                <a:gd name="T10" fmla="*/ 802 w 1230"/>
                <a:gd name="T11" fmla="*/ 60 h 648"/>
                <a:gd name="T12" fmla="*/ 738 w 1230"/>
                <a:gd name="T13" fmla="*/ 90 h 648"/>
                <a:gd name="T14" fmla="*/ 612 w 1230"/>
                <a:gd name="T15" fmla="*/ 112 h 648"/>
                <a:gd name="T16" fmla="*/ 486 w 1230"/>
                <a:gd name="T17" fmla="*/ 90 h 648"/>
                <a:gd name="T18" fmla="*/ 422 w 1230"/>
                <a:gd name="T19" fmla="*/ 60 h 648"/>
                <a:gd name="T20" fmla="*/ 352 w 1230"/>
                <a:gd name="T21" fmla="*/ 8 h 648"/>
                <a:gd name="T22" fmla="*/ 322 w 1230"/>
                <a:gd name="T23" fmla="*/ 0 h 648"/>
                <a:gd name="T24" fmla="*/ 176 w 1230"/>
                <a:gd name="T25" fmla="*/ 70 h 648"/>
                <a:gd name="T26" fmla="*/ 50 w 1230"/>
                <a:gd name="T27" fmla="*/ 262 h 648"/>
                <a:gd name="T28" fmla="*/ 0 w 1230"/>
                <a:gd name="T29" fmla="*/ 648 h 648"/>
                <a:gd name="T30" fmla="*/ 1230 w 1230"/>
                <a:gd name="T31" fmla="*/ 648 h 648"/>
                <a:gd name="T32" fmla="*/ 1174 w 1230"/>
                <a:gd name="T33" fmla="*/ 26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30" h="648">
                  <a:moveTo>
                    <a:pt x="1174" y="264"/>
                  </a:moveTo>
                  <a:cubicBezTo>
                    <a:pt x="1150" y="162"/>
                    <a:pt x="1124" y="114"/>
                    <a:pt x="1048" y="72"/>
                  </a:cubicBezTo>
                  <a:cubicBezTo>
                    <a:pt x="972" y="28"/>
                    <a:pt x="930" y="2"/>
                    <a:pt x="902" y="2"/>
                  </a:cubicBezTo>
                  <a:cubicBezTo>
                    <a:pt x="890" y="2"/>
                    <a:pt x="880" y="4"/>
                    <a:pt x="872" y="10"/>
                  </a:cubicBezTo>
                  <a:cubicBezTo>
                    <a:pt x="854" y="26"/>
                    <a:pt x="834" y="42"/>
                    <a:pt x="812" y="54"/>
                  </a:cubicBezTo>
                  <a:cubicBezTo>
                    <a:pt x="808" y="56"/>
                    <a:pt x="804" y="58"/>
                    <a:pt x="802" y="60"/>
                  </a:cubicBezTo>
                  <a:cubicBezTo>
                    <a:pt x="780" y="74"/>
                    <a:pt x="758" y="82"/>
                    <a:pt x="738" y="90"/>
                  </a:cubicBezTo>
                  <a:cubicBezTo>
                    <a:pt x="698" y="104"/>
                    <a:pt x="656" y="112"/>
                    <a:pt x="612" y="112"/>
                  </a:cubicBezTo>
                  <a:cubicBezTo>
                    <a:pt x="568" y="112"/>
                    <a:pt x="526" y="104"/>
                    <a:pt x="486" y="90"/>
                  </a:cubicBezTo>
                  <a:cubicBezTo>
                    <a:pt x="464" y="84"/>
                    <a:pt x="444" y="74"/>
                    <a:pt x="422" y="60"/>
                  </a:cubicBezTo>
                  <a:cubicBezTo>
                    <a:pt x="396" y="46"/>
                    <a:pt x="372" y="28"/>
                    <a:pt x="352" y="8"/>
                  </a:cubicBezTo>
                  <a:cubicBezTo>
                    <a:pt x="344" y="4"/>
                    <a:pt x="334" y="0"/>
                    <a:pt x="322" y="0"/>
                  </a:cubicBezTo>
                  <a:cubicBezTo>
                    <a:pt x="294" y="0"/>
                    <a:pt x="264" y="20"/>
                    <a:pt x="176" y="70"/>
                  </a:cubicBezTo>
                  <a:cubicBezTo>
                    <a:pt x="100" y="114"/>
                    <a:pt x="72" y="162"/>
                    <a:pt x="50" y="262"/>
                  </a:cubicBezTo>
                  <a:cubicBezTo>
                    <a:pt x="30" y="350"/>
                    <a:pt x="6" y="552"/>
                    <a:pt x="0" y="648"/>
                  </a:cubicBezTo>
                  <a:lnTo>
                    <a:pt x="1230" y="648"/>
                  </a:lnTo>
                  <a:cubicBezTo>
                    <a:pt x="1218" y="554"/>
                    <a:pt x="1194" y="352"/>
                    <a:pt x="1174" y="264"/>
                  </a:cubicBezTo>
                  <a:close/>
                </a:path>
              </a:pathLst>
            </a:custGeom>
            <a:solidFill>
              <a:srgbClr val="2072B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EC52BEAE-2D9F-4573-9D74-6CFE613FF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0" y="1877"/>
              <a:ext cx="183" cy="202"/>
            </a:xfrm>
            <a:custGeom>
              <a:avLst/>
              <a:gdLst>
                <a:gd name="T0" fmla="*/ 300 w 600"/>
                <a:gd name="T1" fmla="*/ 666 h 666"/>
                <a:gd name="T2" fmla="*/ 0 w 600"/>
                <a:gd name="T3" fmla="*/ 332 h 666"/>
                <a:gd name="T4" fmla="*/ 300 w 600"/>
                <a:gd name="T5" fmla="*/ 0 h 666"/>
                <a:gd name="T6" fmla="*/ 600 w 600"/>
                <a:gd name="T7" fmla="*/ 334 h 666"/>
                <a:gd name="T8" fmla="*/ 300 w 600"/>
                <a:gd name="T9" fmla="*/ 66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0" h="666">
                  <a:moveTo>
                    <a:pt x="300" y="666"/>
                  </a:moveTo>
                  <a:cubicBezTo>
                    <a:pt x="134" y="666"/>
                    <a:pt x="0" y="516"/>
                    <a:pt x="0" y="332"/>
                  </a:cubicBezTo>
                  <a:cubicBezTo>
                    <a:pt x="0" y="148"/>
                    <a:pt x="134" y="0"/>
                    <a:pt x="300" y="0"/>
                  </a:cubicBezTo>
                  <a:cubicBezTo>
                    <a:pt x="466" y="0"/>
                    <a:pt x="600" y="150"/>
                    <a:pt x="600" y="334"/>
                  </a:cubicBezTo>
                  <a:cubicBezTo>
                    <a:pt x="600" y="518"/>
                    <a:pt x="466" y="666"/>
                    <a:pt x="300" y="666"/>
                  </a:cubicBezTo>
                </a:path>
              </a:pathLst>
            </a:custGeom>
            <a:solidFill>
              <a:srgbClr val="2072B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15">
              <a:extLst>
                <a:ext uri="{FF2B5EF4-FFF2-40B4-BE49-F238E27FC236}">
                  <a16:creationId xmlns:a16="http://schemas.microsoft.com/office/drawing/2014/main" id="{92FB6956-224F-4D96-9F4F-DC42BE50E8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3" y="2299"/>
              <a:ext cx="282" cy="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effectLst/>
                  <a:latin typeface="Calibri" panose="020F0502020204030204" pitchFamily="34" charset="0"/>
                </a:rPr>
                <a:t>USER B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</p:grpSp>
      <p:pic>
        <p:nvPicPr>
          <p:cNvPr id="24" name="STEP 4 SENDING EMAIL">
            <a:extLst>
              <a:ext uri="{FF2B5EF4-FFF2-40B4-BE49-F238E27FC236}">
                <a16:creationId xmlns:a16="http://schemas.microsoft.com/office/drawing/2014/main" id="{F0EFCF0C-0B40-4621-A848-D7734FAFD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1529" y="3009900"/>
            <a:ext cx="937260" cy="807720"/>
          </a:xfrm>
          <a:prstGeom prst="rect">
            <a:avLst/>
          </a:prstGeom>
        </p:spPr>
      </p:pic>
      <p:pic>
        <p:nvPicPr>
          <p:cNvPr id="26" name="STEP 6 DECRYPTED EMAIL">
            <a:extLst>
              <a:ext uri="{FF2B5EF4-FFF2-40B4-BE49-F238E27FC236}">
                <a16:creationId xmlns:a16="http://schemas.microsoft.com/office/drawing/2014/main" id="{DE5F3E72-0706-43BA-9AEB-FCD6A09C0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2160" y="3009900"/>
            <a:ext cx="937260" cy="838200"/>
          </a:xfrm>
          <a:prstGeom prst="rect">
            <a:avLst/>
          </a:prstGeom>
        </p:spPr>
      </p:pic>
      <p:pic>
        <p:nvPicPr>
          <p:cNvPr id="32" name="STEP 2 KEY-GENERATION">
            <a:extLst>
              <a:ext uri="{FF2B5EF4-FFF2-40B4-BE49-F238E27FC236}">
                <a16:creationId xmlns:a16="http://schemas.microsoft.com/office/drawing/2014/main" id="{185C1344-9CD7-4C3D-807C-E9A93A9FC9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9093325" y="2146185"/>
            <a:ext cx="403860" cy="769620"/>
          </a:xfrm>
          <a:prstGeom prst="rect">
            <a:avLst/>
          </a:prstGeom>
        </p:spPr>
      </p:pic>
      <p:grpSp>
        <p:nvGrpSpPr>
          <p:cNvPr id="38" name="STEP 6 PRIVATE KEY">
            <a:extLst>
              <a:ext uri="{FF2B5EF4-FFF2-40B4-BE49-F238E27FC236}">
                <a16:creationId xmlns:a16="http://schemas.microsoft.com/office/drawing/2014/main" id="{33020398-5AF1-4089-A2BF-718A9B7D6A59}"/>
              </a:ext>
            </a:extLst>
          </p:cNvPr>
          <p:cNvGrpSpPr/>
          <p:nvPr/>
        </p:nvGrpSpPr>
        <p:grpSpPr>
          <a:xfrm>
            <a:off x="7799522" y="4067099"/>
            <a:ext cx="968558" cy="643173"/>
            <a:chOff x="9760402" y="2619299"/>
            <a:chExt cx="968558" cy="643173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63F7055-2526-4F39-AAFF-490A02E18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760403" y="2619299"/>
              <a:ext cx="769620" cy="403860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FEF3D45-EC1E-48C1-BD3E-0F48975F4A91}"/>
                </a:ext>
              </a:extLst>
            </p:cNvPr>
            <p:cNvSpPr txBox="1"/>
            <p:nvPr/>
          </p:nvSpPr>
          <p:spPr>
            <a:xfrm>
              <a:off x="9760402" y="3016251"/>
              <a:ext cx="9685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PRIVATE KEY</a:t>
              </a:r>
            </a:p>
          </p:txBody>
        </p:sp>
      </p:grpSp>
      <p:grpSp>
        <p:nvGrpSpPr>
          <p:cNvPr id="40" name="STEP 3 PUBLIC KEY">
            <a:extLst>
              <a:ext uri="{FF2B5EF4-FFF2-40B4-BE49-F238E27FC236}">
                <a16:creationId xmlns:a16="http://schemas.microsoft.com/office/drawing/2014/main" id="{F318F9FF-5E8F-4E1A-8552-53E33E317296}"/>
              </a:ext>
            </a:extLst>
          </p:cNvPr>
          <p:cNvGrpSpPr/>
          <p:nvPr/>
        </p:nvGrpSpPr>
        <p:grpSpPr>
          <a:xfrm>
            <a:off x="9767731" y="1746994"/>
            <a:ext cx="871728" cy="605558"/>
            <a:chOff x="9760402" y="1804038"/>
            <a:chExt cx="871728" cy="605558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4BB0AA65-28A2-4337-AD8D-02A1B3073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760403" y="2005736"/>
              <a:ext cx="769620" cy="40386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CF81986-72B9-4793-A232-27194D7740BB}"/>
                </a:ext>
              </a:extLst>
            </p:cNvPr>
            <p:cNvSpPr txBox="1"/>
            <p:nvPr/>
          </p:nvSpPr>
          <p:spPr>
            <a:xfrm>
              <a:off x="9760402" y="1804038"/>
              <a:ext cx="8717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PUBLIC KEY</a:t>
              </a:r>
            </a:p>
          </p:txBody>
        </p:sp>
      </p:grpSp>
      <p:grpSp>
        <p:nvGrpSpPr>
          <p:cNvPr id="46" name="STEP 2 PUBLIC KEY">
            <a:extLst>
              <a:ext uri="{FF2B5EF4-FFF2-40B4-BE49-F238E27FC236}">
                <a16:creationId xmlns:a16="http://schemas.microsoft.com/office/drawing/2014/main" id="{511F7B14-E1CC-49C7-9277-B27C6CDA0A8B}"/>
              </a:ext>
            </a:extLst>
          </p:cNvPr>
          <p:cNvGrpSpPr/>
          <p:nvPr/>
        </p:nvGrpSpPr>
        <p:grpSpPr>
          <a:xfrm>
            <a:off x="9767731" y="1749081"/>
            <a:ext cx="871728" cy="605558"/>
            <a:chOff x="9760402" y="1804038"/>
            <a:chExt cx="871728" cy="605558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4D938B1C-6018-4962-83B8-8A5FC84E7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760403" y="2005736"/>
              <a:ext cx="769620" cy="403860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7375DE2-ABE9-4A63-A1D6-A0390595DD2C}"/>
                </a:ext>
              </a:extLst>
            </p:cNvPr>
            <p:cNvSpPr txBox="1"/>
            <p:nvPr/>
          </p:nvSpPr>
          <p:spPr>
            <a:xfrm>
              <a:off x="9760402" y="1804038"/>
              <a:ext cx="8717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PUBLIC KEY</a:t>
              </a:r>
            </a:p>
          </p:txBody>
        </p:sp>
      </p:grpSp>
      <p:grpSp>
        <p:nvGrpSpPr>
          <p:cNvPr id="52" name="STEP 2 PRIVATE KEY">
            <a:extLst>
              <a:ext uri="{FF2B5EF4-FFF2-40B4-BE49-F238E27FC236}">
                <a16:creationId xmlns:a16="http://schemas.microsoft.com/office/drawing/2014/main" id="{BE648898-5D48-4EDB-9CDB-403F02488E92}"/>
              </a:ext>
            </a:extLst>
          </p:cNvPr>
          <p:cNvGrpSpPr/>
          <p:nvPr/>
        </p:nvGrpSpPr>
        <p:grpSpPr>
          <a:xfrm>
            <a:off x="9760402" y="2680376"/>
            <a:ext cx="968558" cy="643173"/>
            <a:chOff x="9760402" y="2619299"/>
            <a:chExt cx="968558" cy="643173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60966E13-AE33-4DDE-9DE5-0DB837B6C4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760403" y="2619299"/>
              <a:ext cx="769620" cy="40386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060623A-CEA4-43A2-8665-DFCADB0D4536}"/>
                </a:ext>
              </a:extLst>
            </p:cNvPr>
            <p:cNvSpPr txBox="1"/>
            <p:nvPr/>
          </p:nvSpPr>
          <p:spPr>
            <a:xfrm>
              <a:off x="9760402" y="3016251"/>
              <a:ext cx="9685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PRIVATE KEY</a:t>
              </a:r>
            </a:p>
          </p:txBody>
        </p:sp>
      </p:grpSp>
      <p:grpSp>
        <p:nvGrpSpPr>
          <p:cNvPr id="55" name="STEP 3 PRIVATE KEY">
            <a:extLst>
              <a:ext uri="{FF2B5EF4-FFF2-40B4-BE49-F238E27FC236}">
                <a16:creationId xmlns:a16="http://schemas.microsoft.com/office/drawing/2014/main" id="{84F7BF49-542F-4192-94D4-894D1993E0BC}"/>
              </a:ext>
            </a:extLst>
          </p:cNvPr>
          <p:cNvGrpSpPr/>
          <p:nvPr/>
        </p:nvGrpSpPr>
        <p:grpSpPr>
          <a:xfrm>
            <a:off x="9760401" y="2680376"/>
            <a:ext cx="968558" cy="643173"/>
            <a:chOff x="9760402" y="2619299"/>
            <a:chExt cx="968558" cy="643173"/>
          </a:xfrm>
        </p:grpSpPr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38897B76-2D70-4E60-BA3C-02C8647A1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760403" y="2619299"/>
              <a:ext cx="769620" cy="403860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F8C096A-FE7F-4CB1-A0F0-28CA3CB2892E}"/>
                </a:ext>
              </a:extLst>
            </p:cNvPr>
            <p:cNvSpPr txBox="1"/>
            <p:nvPr/>
          </p:nvSpPr>
          <p:spPr>
            <a:xfrm>
              <a:off x="9760402" y="3016251"/>
              <a:ext cx="9685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PRIVATE KEY</a:t>
              </a:r>
            </a:p>
          </p:txBody>
        </p:sp>
      </p:grpSp>
      <p:grpSp>
        <p:nvGrpSpPr>
          <p:cNvPr id="62" name="STEP 4 PRIVATE KEY">
            <a:extLst>
              <a:ext uri="{FF2B5EF4-FFF2-40B4-BE49-F238E27FC236}">
                <a16:creationId xmlns:a16="http://schemas.microsoft.com/office/drawing/2014/main" id="{1F028A41-0D2C-426E-9994-F391097274C7}"/>
              </a:ext>
            </a:extLst>
          </p:cNvPr>
          <p:cNvGrpSpPr/>
          <p:nvPr/>
        </p:nvGrpSpPr>
        <p:grpSpPr>
          <a:xfrm>
            <a:off x="9760400" y="2680376"/>
            <a:ext cx="968558" cy="643173"/>
            <a:chOff x="9760402" y="2619299"/>
            <a:chExt cx="968558" cy="643173"/>
          </a:xfrm>
        </p:grpSpPr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1E8026D7-3DB2-41B7-8BC3-0F98405DB9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760403" y="2619299"/>
              <a:ext cx="769620" cy="403860"/>
            </a:xfrm>
            <a:prstGeom prst="rect">
              <a:avLst/>
            </a:prstGeom>
          </p:spPr>
        </p:pic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86E55CF-90B5-47E4-98ED-905FE7168D1F}"/>
                </a:ext>
              </a:extLst>
            </p:cNvPr>
            <p:cNvSpPr txBox="1"/>
            <p:nvPr/>
          </p:nvSpPr>
          <p:spPr>
            <a:xfrm>
              <a:off x="9760402" y="3016251"/>
              <a:ext cx="9685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PRIVATE KEY</a:t>
              </a:r>
            </a:p>
          </p:txBody>
        </p:sp>
      </p:grpSp>
      <p:pic>
        <p:nvPicPr>
          <p:cNvPr id="66" name="STEP 5 ENCRYPTED EMAIL">
            <a:extLst>
              <a:ext uri="{FF2B5EF4-FFF2-40B4-BE49-F238E27FC236}">
                <a16:creationId xmlns:a16="http://schemas.microsoft.com/office/drawing/2014/main" id="{D34C0C41-2E45-4239-9407-18B0E06E4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9060" y="3016251"/>
            <a:ext cx="937260" cy="807720"/>
          </a:xfrm>
          <a:prstGeom prst="rect">
            <a:avLst/>
          </a:prstGeom>
        </p:spPr>
      </p:pic>
      <p:sp>
        <p:nvSpPr>
          <p:cNvPr id="68" name="STEP 1">
            <a:extLst>
              <a:ext uri="{FF2B5EF4-FFF2-40B4-BE49-F238E27FC236}">
                <a16:creationId xmlns:a16="http://schemas.microsoft.com/office/drawing/2014/main" id="{E4BA2AC3-54D3-4BB9-9A60-0A6FEABED217}"/>
              </a:ext>
            </a:extLst>
          </p:cNvPr>
          <p:cNvSpPr txBox="1"/>
          <p:nvPr/>
        </p:nvSpPr>
        <p:spPr>
          <a:xfrm>
            <a:off x="2430835" y="4881602"/>
            <a:ext cx="5798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</a:t>
            </a:r>
            <a:r>
              <a:rPr lang="en-US" b="1" i="1" dirty="0"/>
              <a:t>USER A </a:t>
            </a:r>
            <a:r>
              <a:rPr lang="en-US" dirty="0"/>
              <a:t>wants to send a private e-mail to </a:t>
            </a:r>
            <a:r>
              <a:rPr lang="en-US" b="1" i="1" dirty="0"/>
              <a:t>USER B</a:t>
            </a:r>
            <a:r>
              <a:rPr lang="en-US" dirty="0"/>
              <a:t>.</a:t>
            </a:r>
          </a:p>
        </p:txBody>
      </p:sp>
      <p:sp>
        <p:nvSpPr>
          <p:cNvPr id="69" name="STEP 2">
            <a:extLst>
              <a:ext uri="{FF2B5EF4-FFF2-40B4-BE49-F238E27FC236}">
                <a16:creationId xmlns:a16="http://schemas.microsoft.com/office/drawing/2014/main" id="{2BD338AC-49BF-489C-9CD1-9EF9A5FA65A1}"/>
              </a:ext>
            </a:extLst>
          </p:cNvPr>
          <p:cNvSpPr txBox="1"/>
          <p:nvPr/>
        </p:nvSpPr>
        <p:spPr>
          <a:xfrm>
            <a:off x="2430835" y="4869730"/>
            <a:ext cx="5753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</a:t>
            </a:r>
            <a:r>
              <a:rPr lang="en-US" b="1" i="1" dirty="0"/>
              <a:t>USER B </a:t>
            </a:r>
            <a:r>
              <a:rPr lang="en-US" dirty="0"/>
              <a:t>generates a public and private key-pair.</a:t>
            </a:r>
          </a:p>
        </p:txBody>
      </p:sp>
      <p:sp>
        <p:nvSpPr>
          <p:cNvPr id="70" name="STEP 3">
            <a:extLst>
              <a:ext uri="{FF2B5EF4-FFF2-40B4-BE49-F238E27FC236}">
                <a16:creationId xmlns:a16="http://schemas.microsoft.com/office/drawing/2014/main" id="{742B7D3B-6AA1-48CE-BE10-C68363FF5C75}"/>
              </a:ext>
            </a:extLst>
          </p:cNvPr>
          <p:cNvSpPr txBox="1"/>
          <p:nvPr/>
        </p:nvSpPr>
        <p:spPr>
          <a:xfrm>
            <a:off x="2440387" y="4881602"/>
            <a:ext cx="780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</a:t>
            </a:r>
            <a:r>
              <a:rPr lang="en-US" b="1" i="1" dirty="0"/>
              <a:t>USER B </a:t>
            </a:r>
            <a:r>
              <a:rPr lang="en-US" dirty="0"/>
              <a:t>keeps the private key and sends the public key to </a:t>
            </a:r>
            <a:r>
              <a:rPr lang="en-US" b="1" i="1" dirty="0"/>
              <a:t>USER A</a:t>
            </a:r>
            <a:r>
              <a:rPr lang="en-US" dirty="0"/>
              <a:t>.</a:t>
            </a:r>
          </a:p>
        </p:txBody>
      </p:sp>
      <p:sp>
        <p:nvSpPr>
          <p:cNvPr id="71" name="STEP 4">
            <a:extLst>
              <a:ext uri="{FF2B5EF4-FFF2-40B4-BE49-F238E27FC236}">
                <a16:creationId xmlns:a16="http://schemas.microsoft.com/office/drawing/2014/main" id="{F06F56C4-B1D9-4BF5-8F12-6115C7F0DEED}"/>
              </a:ext>
            </a:extLst>
          </p:cNvPr>
          <p:cNvSpPr txBox="1"/>
          <p:nvPr/>
        </p:nvSpPr>
        <p:spPr>
          <a:xfrm>
            <a:off x="2440387" y="4869730"/>
            <a:ext cx="908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 </a:t>
            </a:r>
            <a:r>
              <a:rPr lang="en-US" b="1" i="1" dirty="0"/>
              <a:t>USER A </a:t>
            </a:r>
            <a:r>
              <a:rPr lang="en-US" dirty="0"/>
              <a:t>encrypts the message using </a:t>
            </a:r>
            <a:r>
              <a:rPr lang="en-US" b="1" i="1" dirty="0"/>
              <a:t>USER B’s </a:t>
            </a:r>
            <a:r>
              <a:rPr lang="en-US" dirty="0"/>
              <a:t>public key and sends it to </a:t>
            </a:r>
            <a:r>
              <a:rPr lang="en-US" b="1" i="1" dirty="0"/>
              <a:t>USER B</a:t>
            </a:r>
            <a:r>
              <a:rPr lang="en-US" dirty="0"/>
              <a:t>.</a:t>
            </a:r>
          </a:p>
        </p:txBody>
      </p:sp>
      <p:sp>
        <p:nvSpPr>
          <p:cNvPr id="72" name="STEP 5">
            <a:extLst>
              <a:ext uri="{FF2B5EF4-FFF2-40B4-BE49-F238E27FC236}">
                <a16:creationId xmlns:a16="http://schemas.microsoft.com/office/drawing/2014/main" id="{169DB396-F966-44F0-8086-802E46763FFE}"/>
              </a:ext>
            </a:extLst>
          </p:cNvPr>
          <p:cNvSpPr txBox="1"/>
          <p:nvPr/>
        </p:nvSpPr>
        <p:spPr>
          <a:xfrm>
            <a:off x="2440387" y="4893180"/>
            <a:ext cx="6332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5. </a:t>
            </a:r>
            <a:r>
              <a:rPr lang="en-US" b="1" i="1" dirty="0"/>
              <a:t>USER B </a:t>
            </a:r>
            <a:r>
              <a:rPr lang="en-US" dirty="0"/>
              <a:t>decrypts the message using their</a:t>
            </a:r>
            <a:r>
              <a:rPr lang="en-US" b="1" i="1" dirty="0"/>
              <a:t> </a:t>
            </a:r>
            <a:r>
              <a:rPr lang="en-US" dirty="0"/>
              <a:t>private key.</a:t>
            </a:r>
          </a:p>
        </p:txBody>
      </p:sp>
      <p:sp>
        <p:nvSpPr>
          <p:cNvPr id="73" name="STEP 6">
            <a:extLst>
              <a:ext uri="{FF2B5EF4-FFF2-40B4-BE49-F238E27FC236}">
                <a16:creationId xmlns:a16="http://schemas.microsoft.com/office/drawing/2014/main" id="{3235435C-22E9-46B8-999A-D461A712D876}"/>
              </a:ext>
            </a:extLst>
          </p:cNvPr>
          <p:cNvSpPr txBox="1"/>
          <p:nvPr/>
        </p:nvSpPr>
        <p:spPr>
          <a:xfrm>
            <a:off x="2430835" y="4875925"/>
            <a:ext cx="5290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6. </a:t>
            </a:r>
            <a:r>
              <a:rPr lang="en-US" b="1" i="1" dirty="0"/>
              <a:t>USER B </a:t>
            </a:r>
            <a:r>
              <a:rPr lang="en-US" dirty="0"/>
              <a:t>reads the message that </a:t>
            </a:r>
            <a:r>
              <a:rPr lang="en-US" b="1" i="1" dirty="0"/>
              <a:t>USER A </a:t>
            </a:r>
            <a:r>
              <a:rPr lang="en-US" dirty="0"/>
              <a:t>sent.</a:t>
            </a:r>
          </a:p>
        </p:txBody>
      </p:sp>
    </p:spTree>
    <p:extLst>
      <p:ext uri="{BB962C8B-B14F-4D97-AF65-F5344CB8AC3E}">
        <p14:creationId xmlns:p14="http://schemas.microsoft.com/office/powerpoint/2010/main" val="238215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93 L -0.59662 0.00023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844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4.81481E-6 L 0.33906 -0.00093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53" y="-4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4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81481E-6 L 0.08047 -4.81481E-6 C 0.1164 -4.81481E-6 0.16093 -0.05578 0.16093 -0.10115 L 0.16093 -0.20208 " pathEditMode="relative" rAng="0" ptsTypes="AAAA">
                                      <p:cBhvr>
                                        <p:cTn id="55" dur="20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47" y="-10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06029-0FA1-40AB-B1C1-BEE12D15B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5CF02-FC85-4C29-9CA8-6CC89D255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 fontScale="62500" lnSpcReduction="20000"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Merriam-Webster. (n.d.). </a:t>
            </a:r>
            <a:r>
              <a:rPr lang="en-US" i="1" dirty="0">
                <a:effectLst/>
              </a:rPr>
              <a:t>Cryptography</a:t>
            </a:r>
            <a:r>
              <a:rPr lang="en-US" dirty="0">
                <a:effectLst/>
              </a:rPr>
              <a:t>. Retrieved November 4, 2021, from https://www.merriam-webster.com/dictionary/cryptography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McAfee. (2016). </a:t>
            </a:r>
            <a:r>
              <a:rPr lang="en-US" i="1" dirty="0">
                <a:effectLst/>
              </a:rPr>
              <a:t>What is a Salt and How Does It Make Password Hashing More Secure</a:t>
            </a:r>
            <a:r>
              <a:rPr lang="en-US" dirty="0">
                <a:effectLst/>
              </a:rPr>
              <a:t>. Retrieved November 4, 2021, from https://www.mcafee.com/blogs/enterprise/cloud-security/what-is-a-salt-and-how-does-it-make-password-hashing-more-secure/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 err="1">
                <a:effectLst/>
              </a:rPr>
              <a:t>ArticSoft</a:t>
            </a:r>
            <a:r>
              <a:rPr lang="en-US" dirty="0">
                <a:effectLst/>
              </a:rPr>
              <a:t>. (n.d.). </a:t>
            </a:r>
            <a:r>
              <a:rPr lang="en-US" i="1" dirty="0">
                <a:effectLst/>
              </a:rPr>
              <a:t>Introduction to Encryption &amp; Cryptography</a:t>
            </a:r>
            <a:r>
              <a:rPr lang="en-US" dirty="0">
                <a:effectLst/>
              </a:rPr>
              <a:t>. Retrieved November 4, 2021, from https://www.articsoftpgp.com/encryption.htm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Fraser, D. (2018). </a:t>
            </a:r>
            <a:r>
              <a:rPr lang="en-US" i="1" dirty="0">
                <a:effectLst/>
              </a:rPr>
              <a:t>What are encryption keys and how do they work</a:t>
            </a:r>
            <a:r>
              <a:rPr lang="en-US" dirty="0">
                <a:effectLst/>
              </a:rPr>
              <a:t>. November 4, 2021, from https://medium.com/codeclan/what-are-encryption-keys-and-how-do-they-work-cc48c3053bd6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Smith. B. (2018). </a:t>
            </a:r>
            <a:r>
              <a:rPr lang="en-US" i="1" dirty="0">
                <a:effectLst/>
              </a:rPr>
              <a:t>Prime numbers keep your encrypted messages safe — here's how</a:t>
            </a:r>
            <a:r>
              <a:rPr lang="en-US" dirty="0">
                <a:effectLst/>
              </a:rPr>
              <a:t>. Retrieved November 4, 2021, from https://www.abc.net.au/news/science/2018-01-20/how-prime-numbers-rsa-encryption-works/9338876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 err="1">
                <a:effectLst/>
              </a:rPr>
              <a:t>WordNik</a:t>
            </a:r>
            <a:r>
              <a:rPr lang="en-US" dirty="0">
                <a:effectLst/>
              </a:rPr>
              <a:t>. (n.d.).</a:t>
            </a:r>
            <a:r>
              <a:rPr lang="en-US" i="1" dirty="0">
                <a:effectLst/>
              </a:rPr>
              <a:t> Crypto</a:t>
            </a:r>
            <a:r>
              <a:rPr lang="en-US" dirty="0">
                <a:effectLst/>
              </a:rPr>
              <a:t>. November 4, 2021, from https://www.wordnik.com/words/crypto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Moore, K. et.al. (n.d.). </a:t>
            </a:r>
            <a:r>
              <a:rPr lang="en-US" i="1" dirty="0">
                <a:effectLst/>
              </a:rPr>
              <a:t>Enigma Machine.</a:t>
            </a:r>
            <a:r>
              <a:rPr lang="en-US" dirty="0">
                <a:effectLst/>
              </a:rPr>
              <a:t> November 4, 2021, from https://brilliant.org/wiki/enigma-machine 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Beaming. (n.d.). </a:t>
            </a:r>
            <a:r>
              <a:rPr lang="en-US" i="1" dirty="0">
                <a:effectLst/>
              </a:rPr>
              <a:t>What is cryptography and how do we use it in modern day computing</a:t>
            </a:r>
            <a:r>
              <a:rPr lang="en-US" dirty="0">
                <a:effectLst/>
              </a:rPr>
              <a:t>. November 4, 2021, from https://www.beaming.co.uk/knowledge-base/techs-cryptography-use-modern-day-networking/ 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 err="1">
                <a:effectLst/>
              </a:rPr>
              <a:t>Cryptomathic</a:t>
            </a:r>
            <a:r>
              <a:rPr lang="en-US" dirty="0">
                <a:effectLst/>
              </a:rPr>
              <a:t>. (n.d.). </a:t>
            </a:r>
            <a:r>
              <a:rPr lang="en-US" i="1" dirty="0">
                <a:effectLst/>
              </a:rPr>
              <a:t>What is non-repudiation</a:t>
            </a:r>
            <a:r>
              <a:rPr lang="en-US" dirty="0">
                <a:effectLst/>
              </a:rPr>
              <a:t>. November 4, 2021, from https://www.cryptomathic.com/products/authentication-signing/digital-signatures-faqs/what-is-non-repudiation 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IBM. (n.d.). </a:t>
            </a:r>
            <a:r>
              <a:rPr lang="en-US" i="1" dirty="0">
                <a:effectLst/>
              </a:rPr>
              <a:t>Cipher algorithms and keys</a:t>
            </a:r>
            <a:r>
              <a:rPr lang="en-US" dirty="0">
                <a:effectLst/>
              </a:rPr>
              <a:t>. November 4, 2021, from https://www.ibm.com/docs/en/ztpf/1.1.0.15?topic=concepts-cipher-algorithms-key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CB02A01-8FA0-4F97-96E4-D0923010EF1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931500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2AF4B-C7B8-4B81-B83D-3D19AE63A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9092B-E765-43C0-8F23-1E7B75FD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D96D57B-C4DB-4FBA-B9E1-ACCE6579865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Graphic 6" descr="User" title="Icon - Presenter Name">
            <a:extLst>
              <a:ext uri="{FF2B5EF4-FFF2-40B4-BE49-F238E27FC236}">
                <a16:creationId xmlns:a16="http://schemas.microsoft.com/office/drawing/2014/main" id="{BC92678C-C632-43FF-88F4-44A733372E8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24593" y="2171836"/>
            <a:ext cx="558449" cy="558449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C73BFE44-5D62-4A60-9F0E-0EDFE81F3730}"/>
              </a:ext>
            </a:extLst>
          </p:cNvPr>
          <p:cNvSpPr txBox="1">
            <a:spLocks/>
          </p:cNvSpPr>
          <p:nvPr/>
        </p:nvSpPr>
        <p:spPr>
          <a:xfrm>
            <a:off x="4819436" y="2171837"/>
            <a:ext cx="3690249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en-US" sz="1800" spc="300" dirty="0">
                <a:solidFill>
                  <a:schemeClr val="tx1"/>
                </a:solidFill>
                <a:latin typeface="+mj-lt"/>
                <a:cs typeface="Gill Sans" panose="020B0502020104020203" pitchFamily="34" charset="-79"/>
              </a:rPr>
              <a:t>Matthew R. Kisow, D.Sc.</a:t>
            </a:r>
            <a:endParaRPr kumimoji="0" lang="en-US" sz="180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pic>
        <p:nvPicPr>
          <p:cNvPr id="9" name="Graphic 8" descr="Smart Phone" title="Icon - Presenter Phone Number">
            <a:extLst>
              <a:ext uri="{FF2B5EF4-FFF2-40B4-BE49-F238E27FC236}">
                <a16:creationId xmlns:a16="http://schemas.microsoft.com/office/drawing/2014/main" id="{378BC1B9-B76D-475F-B7F2-7B81173CCB4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81944" y="3081359"/>
            <a:ext cx="558449" cy="563879"/>
          </a:xfrm>
          <a:prstGeom prst="rect">
            <a:avLst/>
          </a:prstGeom>
        </p:spPr>
      </p:pic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A97A688F-BD54-427F-9992-DC11D8117F84}"/>
              </a:ext>
            </a:extLst>
          </p:cNvPr>
          <p:cNvSpPr txBox="1">
            <a:spLocks/>
          </p:cNvSpPr>
          <p:nvPr/>
        </p:nvSpPr>
        <p:spPr>
          <a:xfrm>
            <a:off x="5176795" y="3122727"/>
            <a:ext cx="3009868" cy="5225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kumimoji="0" lang="en-US" sz="1800" u="none" strike="noStrike" kern="1200" cap="none" spc="30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+</a:t>
            </a:r>
            <a:r>
              <a:rPr lang="en-US" sz="1800" spc="300" dirty="0">
                <a:solidFill>
                  <a:schemeClr val="tx1"/>
                </a:solidFill>
                <a:latin typeface="+mj-lt"/>
                <a:cs typeface="Gill Sans Light" panose="020B0302020104020203" pitchFamily="34" charset="-79"/>
              </a:rPr>
              <a:t>1 (412) 716-3814</a:t>
            </a:r>
            <a:endParaRPr kumimoji="0" lang="en-US" sz="180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pic>
        <p:nvPicPr>
          <p:cNvPr id="11" name="Graphic 10" descr="Envelope" title="Icon Presenter Email">
            <a:extLst>
              <a:ext uri="{FF2B5EF4-FFF2-40B4-BE49-F238E27FC236}">
                <a16:creationId xmlns:a16="http://schemas.microsoft.com/office/drawing/2014/main" id="{DB70C6BF-2AD6-4822-8D16-A72510C1FEB9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08979" y="4017435"/>
            <a:ext cx="558449" cy="558449"/>
          </a:xfrm>
          <a:prstGeom prst="rect">
            <a:avLst/>
          </a:prstGeom>
        </p:spPr>
      </p:pic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C6ACC721-1C57-42F6-8068-7F27F9C9E7AC}"/>
              </a:ext>
            </a:extLst>
          </p:cNvPr>
          <p:cNvSpPr txBox="1">
            <a:spLocks/>
          </p:cNvSpPr>
          <p:nvPr/>
        </p:nvSpPr>
        <p:spPr>
          <a:xfrm>
            <a:off x="4703827" y="4085473"/>
            <a:ext cx="4209513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spc="300" dirty="0">
                <a:solidFill>
                  <a:schemeClr val="tx1"/>
                </a:solidFill>
                <a:latin typeface="+mj-lt"/>
                <a:cs typeface="Gill Sans Light" panose="020B03020201040202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</a:t>
            </a:r>
            <a:r>
              <a:rPr kumimoji="0" lang="en-US" sz="1800" u="none" strike="noStrike" kern="1200" cap="none" spc="30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cs typeface="Gill Sans Light" panose="020B03020201040202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atthew.kisow@icloud.com</a:t>
            </a:r>
            <a:endParaRPr kumimoji="0" lang="en-US" sz="180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pic>
        <p:nvPicPr>
          <p:cNvPr id="14" name="Graphic 16">
            <a:extLst>
              <a:ext uri="{FF2B5EF4-FFF2-40B4-BE49-F238E27FC236}">
                <a16:creationId xmlns:a16="http://schemas.microsoft.com/office/drawing/2014/main" id="{AC53AC36-AB68-47C4-9FBB-48027FB6EC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41255" y="5016118"/>
            <a:ext cx="553155" cy="558449"/>
          </a:xfrm>
          <a:prstGeom prst="rect">
            <a:avLst/>
          </a:prstGeom>
        </p:spPr>
      </p:pic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7DA5F3C5-DACF-4569-A380-66DDE0D49EFF}"/>
              </a:ext>
            </a:extLst>
          </p:cNvPr>
          <p:cNvSpPr txBox="1">
            <a:spLocks/>
          </p:cNvSpPr>
          <p:nvPr/>
        </p:nvSpPr>
        <p:spPr>
          <a:xfrm>
            <a:off x="2717371" y="5084156"/>
            <a:ext cx="8297469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>
                <a:srgbClr val="00B0F0"/>
              </a:buClr>
              <a:defRPr/>
            </a:pPr>
            <a:r>
              <a:rPr lang="en-US" sz="1200" spc="300" dirty="0">
                <a:solidFill>
                  <a:schemeClr val="tx1"/>
                </a:solidFill>
                <a:latin typeface="+mj-lt"/>
                <a:cs typeface="Gill Sans Light" panose="020B0302020104020203" pitchFamily="34" charset="-79"/>
              </a:rPr>
              <a:t>https://github.com/DoctorKisow/Lecture-Concepts-of-Cryptography</a:t>
            </a:r>
            <a:endParaRPr kumimoji="0" lang="en-US" sz="120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301733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B88121F-3F63-4843-854C-5979D18EE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506588"/>
            <a:ext cx="4199467" cy="1986874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A3F480FE-F7A2-4380-AA74-F630C37E9BF6}"/>
              </a:ext>
            </a:extLst>
          </p:cNvPr>
          <p:cNvSpPr txBox="1">
            <a:spLocks/>
          </p:cNvSpPr>
          <p:nvPr/>
        </p:nvSpPr>
        <p:spPr>
          <a:xfrm>
            <a:off x="154635" y="3634749"/>
            <a:ext cx="3785222" cy="378451"/>
          </a:xfrm>
          <a:prstGeom prst="rect">
            <a:avLst/>
          </a:prstGeom>
        </p:spPr>
        <p:txBody>
          <a:bodyPr>
            <a:normAutofit fontScale="6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2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ea typeface="Bebas"/>
                <a:cs typeface="Calibri" panose="020F0502020204030204" pitchFamily="34" charset="0"/>
                <a:sym typeface="Bebas"/>
              </a:rPr>
              <a:t>Concepts of cryptography</a:t>
            </a:r>
            <a:endParaRPr lang="en-US" sz="1200" dirty="0">
              <a:solidFill>
                <a:schemeClr val="tx1"/>
              </a:solidFill>
              <a:latin typeface="+mn-lt"/>
              <a:ea typeface="Bebas"/>
              <a:cs typeface="Bebas"/>
              <a:sym typeface="Beba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CF1A21-77A4-4171-88D0-1D3391C89DCD}"/>
              </a:ext>
            </a:extLst>
          </p:cNvPr>
          <p:cNvSpPr txBox="1"/>
          <p:nvPr/>
        </p:nvSpPr>
        <p:spPr>
          <a:xfrm>
            <a:off x="180866" y="4214693"/>
            <a:ext cx="3799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Copyright © Matthew R. Kisow, D.Sc. 2021.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3B35E-77DA-4B80-AC2D-2A6559967FBB}"/>
              </a:ext>
            </a:extLst>
          </p:cNvPr>
          <p:cNvSpPr txBox="1"/>
          <p:nvPr/>
        </p:nvSpPr>
        <p:spPr>
          <a:xfrm>
            <a:off x="140017" y="4500025"/>
            <a:ext cx="3799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This presentation is available for non-commercial use, please see terms and conditions where this presentation was downloaded from.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E7352A-9082-4F03-99F0-71E9F772F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417" y="5083669"/>
            <a:ext cx="972457" cy="3403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76D821-C8D6-4B8A-9729-7C7098C6240C}"/>
              </a:ext>
            </a:extLst>
          </p:cNvPr>
          <p:cNvSpPr txBox="1"/>
          <p:nvPr/>
        </p:nvSpPr>
        <p:spPr>
          <a:xfrm>
            <a:off x="162927" y="3942070"/>
            <a:ext cx="3799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Version: 1.0</a:t>
            </a:r>
          </a:p>
        </p:txBody>
      </p:sp>
    </p:spTree>
    <p:extLst>
      <p:ext uri="{BB962C8B-B14F-4D97-AF65-F5344CB8AC3E}">
        <p14:creationId xmlns:p14="http://schemas.microsoft.com/office/powerpoint/2010/main" val="4063547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4FE1D-A318-4CDE-83EE-0C8E54FA7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i="1" dirty="0"/>
              <a:t>Four goals of modern cryptography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54D62-28E8-40EA-808C-3DA78E331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b="1" dirty="0">
                <a:effectLst/>
              </a:rPr>
              <a:t>Confidentiality</a:t>
            </a:r>
            <a:r>
              <a:rPr lang="en-US" sz="2000" dirty="0">
                <a:effectLst/>
              </a:rPr>
              <a:t> – Information that is not publicly accessible without proof that the recipient is authorized to access it.</a:t>
            </a:r>
            <a:r>
              <a:rPr lang="en-US" sz="2000" baseline="30000" dirty="0">
                <a:effectLst/>
              </a:rPr>
              <a:t>[3][4][8]</a:t>
            </a:r>
            <a:endParaRPr lang="en-US" sz="2000" dirty="0">
              <a:effectLst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b="1" dirty="0">
                <a:effectLst/>
              </a:rPr>
              <a:t>Integrity</a:t>
            </a:r>
            <a:r>
              <a:rPr lang="en-US" sz="2000" dirty="0">
                <a:effectLst/>
              </a:rPr>
              <a:t> – Proof that the data was not altered during transit by either malice or general interference.</a:t>
            </a:r>
            <a:r>
              <a:rPr lang="en-US" sz="2000" baseline="30000" dirty="0">
                <a:effectLst/>
              </a:rPr>
              <a:t>[3][4][8]</a:t>
            </a:r>
            <a:endParaRPr lang="en-US" sz="2000" dirty="0">
              <a:effectLst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b="1" dirty="0">
                <a:effectLst/>
              </a:rPr>
              <a:t>Authentication</a:t>
            </a:r>
            <a:r>
              <a:rPr lang="en-US" sz="2000" dirty="0">
                <a:effectLst/>
              </a:rPr>
              <a:t> - Validation that both clients connecting to one another are who they say they are.</a:t>
            </a:r>
            <a:r>
              <a:rPr lang="en-US" sz="2000" baseline="30000" dirty="0">
                <a:effectLst/>
              </a:rPr>
              <a:t>[3][4][8]</a:t>
            </a:r>
            <a:endParaRPr lang="en-US" sz="2000" dirty="0">
              <a:effectLst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b="1" dirty="0">
                <a:effectLst/>
              </a:rPr>
              <a:t>Non-Repudiation</a:t>
            </a:r>
            <a:r>
              <a:rPr lang="en-US" sz="2000" dirty="0">
                <a:effectLst/>
              </a:rPr>
              <a:t> – A legal concept widely used in information security; non-repudiation is the assurance that someone cannot deny the validity, integrity, and authenticity of an encrypted digital message or signature.</a:t>
            </a:r>
            <a:r>
              <a:rPr lang="en-US" sz="2000" baseline="30000" dirty="0">
                <a:effectLst/>
              </a:rPr>
              <a:t>[3][4][8]</a:t>
            </a:r>
            <a:endParaRPr lang="en-US" sz="2000" dirty="0">
              <a:effectLst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272FAF2-C636-4A77-A0C2-6B1D9D29C705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633765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A4520-4B0B-491A-9AE6-CDF770FF0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Who uses cryptography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F4DB9-E00A-437B-9C2C-BF870775A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dirty="0">
                <a:effectLst/>
              </a:rPr>
              <a:t>In the past, cryptography was often used by generals to send orders to their armies.</a:t>
            </a:r>
          </a:p>
          <a:p>
            <a:pPr algn="just"/>
            <a:r>
              <a:rPr lang="en-US" sz="2000" dirty="0">
                <a:effectLst/>
              </a:rPr>
              <a:t>The most famous use of cryptography was during World War II where a cryptography machine called “Enigma” was developed and used by the German army to send secret messages throughout the war.</a:t>
            </a:r>
            <a:r>
              <a:rPr lang="en-US" sz="2000" baseline="30000" dirty="0">
                <a:effectLst/>
              </a:rPr>
              <a:t>[3][7]</a:t>
            </a:r>
            <a:endParaRPr lang="en-US" baseline="30000" dirty="0">
              <a:effectLst/>
            </a:endParaRPr>
          </a:p>
          <a:p>
            <a:pPr algn="just"/>
            <a:r>
              <a:rPr lang="en-US" sz="2000" dirty="0">
                <a:effectLst/>
              </a:rPr>
              <a:t>Cryptography is now used to keep personal information and transactions private.</a:t>
            </a:r>
          </a:p>
          <a:p>
            <a:pPr algn="just"/>
            <a:r>
              <a:rPr lang="en-US" sz="2000" dirty="0">
                <a:effectLst/>
              </a:rPr>
              <a:t>personal health information (phi), financial information (banking and account numbers) and communications (signal, telegram and wire) are all kept secure with encryption.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8BF432A-A752-4236-9904-F27EBA8042E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263836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08516-F6B6-4FFE-910C-B54383974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i="1" dirty="0">
                <a:effectLst/>
              </a:rPr>
              <a:t>How Does Cryptography 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2B708-ECB0-464B-B0FE-6125F6BA6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pPr algn="just"/>
            <a:r>
              <a:rPr lang="en-US" sz="2400" dirty="0">
                <a:effectLst/>
              </a:rPr>
              <a:t>Modern cryptography can be broken down into two main components, a </a:t>
            </a:r>
            <a:r>
              <a:rPr lang="en-US" sz="2400" b="1" i="1" dirty="0">
                <a:solidFill>
                  <a:srgbClr val="00B0F0"/>
                </a:solidFill>
                <a:effectLst/>
              </a:rPr>
              <a:t>cipher algorithm</a:t>
            </a:r>
            <a:r>
              <a:rPr lang="en-US" sz="2400" dirty="0">
                <a:effectLst/>
              </a:rPr>
              <a:t>, and a </a:t>
            </a:r>
            <a:r>
              <a:rPr lang="en-US" sz="2400" b="1" i="1" dirty="0">
                <a:solidFill>
                  <a:srgbClr val="92D050"/>
                </a:solidFill>
                <a:effectLst/>
              </a:rPr>
              <a:t>key</a:t>
            </a:r>
            <a:r>
              <a:rPr lang="en-US" sz="2400" dirty="0">
                <a:effectLst/>
              </a:rPr>
              <a:t>.</a:t>
            </a:r>
          </a:p>
          <a:p>
            <a:pPr algn="just"/>
            <a:r>
              <a:rPr lang="en-US" sz="2400" dirty="0">
                <a:effectLst/>
              </a:rPr>
              <a:t>A </a:t>
            </a:r>
            <a:r>
              <a:rPr lang="en-US" sz="2400" b="1" i="1" dirty="0">
                <a:solidFill>
                  <a:srgbClr val="00B0F0"/>
                </a:solidFill>
                <a:effectLst/>
              </a:rPr>
              <a:t>cipher algorithm </a:t>
            </a:r>
            <a:r>
              <a:rPr lang="en-US" sz="2400" dirty="0">
                <a:effectLst/>
              </a:rPr>
              <a:t>is a mathematical formula designed to obscure the value and content of data.</a:t>
            </a:r>
            <a:r>
              <a:rPr lang="en-US" sz="2400" baseline="30000" dirty="0">
                <a:effectLst/>
              </a:rPr>
              <a:t>[4][8][10]</a:t>
            </a:r>
          </a:p>
          <a:p>
            <a:pPr algn="just"/>
            <a:r>
              <a:rPr lang="en-US" sz="2400" dirty="0">
                <a:effectLst/>
              </a:rPr>
              <a:t>A </a:t>
            </a:r>
            <a:r>
              <a:rPr lang="en-US" sz="2400" b="1" i="1" dirty="0">
                <a:solidFill>
                  <a:srgbClr val="92D050"/>
                </a:solidFill>
                <a:effectLst/>
              </a:rPr>
              <a:t>key</a:t>
            </a:r>
            <a:r>
              <a:rPr lang="en-US" sz="2400" dirty="0">
                <a:effectLst/>
              </a:rPr>
              <a:t> is used to encrypt the data, and either that </a:t>
            </a:r>
            <a:r>
              <a:rPr lang="en-US" sz="2400" b="1" i="1" dirty="0">
                <a:effectLst/>
              </a:rPr>
              <a:t>key</a:t>
            </a:r>
            <a:r>
              <a:rPr lang="en-US" sz="2400" dirty="0">
                <a:effectLst/>
              </a:rPr>
              <a:t> or a </a:t>
            </a:r>
            <a:r>
              <a:rPr lang="en-US" sz="2400" b="1" i="1" dirty="0">
                <a:effectLst/>
              </a:rPr>
              <a:t>complementary</a:t>
            </a:r>
            <a:r>
              <a:rPr lang="en-US" sz="2400" dirty="0">
                <a:effectLst/>
              </a:rPr>
              <a:t> </a:t>
            </a:r>
            <a:r>
              <a:rPr lang="en-US" sz="2400" b="1" i="1" dirty="0">
                <a:effectLst/>
              </a:rPr>
              <a:t>key</a:t>
            </a:r>
            <a:r>
              <a:rPr lang="en-US" sz="2400" dirty="0">
                <a:effectLst/>
              </a:rPr>
              <a:t> is needed to decrypt the data back to its useful form.</a:t>
            </a:r>
            <a:r>
              <a:rPr lang="en-US" sz="2400" baseline="30000" dirty="0">
                <a:effectLst/>
              </a:rPr>
              <a:t>[4][8][10]</a:t>
            </a:r>
          </a:p>
          <a:p>
            <a:pPr algn="just"/>
            <a:r>
              <a:rPr lang="en-US" sz="2400" dirty="0">
                <a:effectLst/>
              </a:rPr>
              <a:t>One of the best examples of early cryptography is the </a:t>
            </a:r>
            <a:r>
              <a:rPr lang="en-US" sz="2400" b="1" i="1" dirty="0">
                <a:effectLst/>
              </a:rPr>
              <a:t>Caesar Cipher</a:t>
            </a:r>
            <a:r>
              <a:rPr lang="en-US" sz="2400" dirty="0">
                <a:effectLst/>
              </a:rPr>
              <a:t>,</a:t>
            </a:r>
            <a:r>
              <a:rPr lang="en-US" sz="2400" baseline="30000" dirty="0">
                <a:effectLst/>
              </a:rPr>
              <a:t>[3][4][7]</a:t>
            </a:r>
            <a:r>
              <a:rPr lang="en-US" sz="2400" dirty="0">
                <a:effectLst/>
              </a:rPr>
              <a:t> named after Julius Caesar.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60DD951-9C22-46F7-9960-DEDBE5AE8F3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576276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8CC80-4B7A-4D0A-B83E-F633AF63B6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Caesar cipher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7D0E30F-F5B0-419D-B149-DE024E87FB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>
                <a:solidFill>
                  <a:srgbClr val="FFC000"/>
                </a:solidFill>
              </a:rPr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598413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84D68-6195-4F63-AAA9-D2CC6C02E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Caesar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D8B7F-7352-46BF-8FDB-AADA7AE39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algn="just"/>
            <a:r>
              <a:rPr lang="en-US" dirty="0"/>
              <a:t>Simplest and most widely known encryption technique.</a:t>
            </a:r>
          </a:p>
          <a:p>
            <a:pPr algn="just"/>
            <a:r>
              <a:rPr lang="en-US" dirty="0"/>
              <a:t>It is also called a substitution cipher, in which each letter of a </a:t>
            </a:r>
            <a:r>
              <a:rPr lang="en-US" b="1" i="1" dirty="0"/>
              <a:t>plaintext</a:t>
            </a:r>
            <a:r>
              <a:rPr lang="en-US" dirty="0"/>
              <a:t> message is replaced by a different letter at a fixed number of positions down the alphabet.</a:t>
            </a:r>
          </a:p>
          <a:p>
            <a:pPr algn="just"/>
            <a:r>
              <a:rPr lang="en-US" dirty="0"/>
              <a:t>This shifted number of positions is known as the ciphers</a:t>
            </a:r>
            <a:r>
              <a:rPr lang="en-US" b="1" i="1" dirty="0"/>
              <a:t> key</a:t>
            </a:r>
            <a:r>
              <a:rPr lang="en-US" dirty="0"/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7ED2B0A-6325-4CFE-AEE1-1262D2B3C52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971912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D223-2C6E-4DD2-A590-94F9972BA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Caesar cipher – 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30014-884E-4783-9F51-8103C1A45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pPr algn="just"/>
            <a:r>
              <a:rPr lang="en-US" sz="2400" dirty="0">
                <a:effectLst/>
              </a:rPr>
              <a:t>Take a piece of paper and along the top edge write the alphabet.  </a:t>
            </a:r>
          </a:p>
          <a:p>
            <a:pPr algn="just"/>
            <a:r>
              <a:rPr lang="en-US" sz="2400" dirty="0">
                <a:effectLst/>
              </a:rPr>
              <a:t>Then, take a second piece of paper and do the same thing.</a:t>
            </a:r>
          </a:p>
          <a:p>
            <a:pPr algn="just"/>
            <a:r>
              <a:rPr lang="en-US" sz="2400" dirty="0">
                <a:effectLst/>
              </a:rPr>
              <a:t>You should now have two lines of letters on separate pieces of paper that look like this:</a:t>
            </a:r>
          </a:p>
          <a:p>
            <a:pPr algn="just"/>
            <a:endParaRPr lang="en-US" sz="2400" dirty="0">
              <a:effectLst/>
            </a:endParaRPr>
          </a:p>
          <a:p>
            <a:pPr marL="0" indent="0" algn="just">
              <a:buNone/>
            </a:pPr>
            <a:endParaRPr lang="en-US" sz="2400" dirty="0">
              <a:effectLst/>
            </a:endParaRPr>
          </a:p>
          <a:p>
            <a:pPr algn="just"/>
            <a:r>
              <a:rPr lang="en-US" sz="2400" dirty="0">
                <a:effectLst/>
              </a:rPr>
              <a:t>Now write a </a:t>
            </a:r>
            <a:r>
              <a:rPr lang="en-US" sz="2400" b="1" i="1" dirty="0">
                <a:effectLst/>
              </a:rPr>
              <a:t>plaintext</a:t>
            </a:r>
            <a:r>
              <a:rPr lang="en-US" sz="2400" dirty="0">
                <a:effectLst/>
              </a:rPr>
              <a:t> message:   </a:t>
            </a:r>
          </a:p>
          <a:p>
            <a:pPr marL="0" indent="0" algn="ctr">
              <a:buNone/>
            </a:pPr>
            <a:r>
              <a:rPr lang="en-US" sz="2400" b="1" i="1" dirty="0">
                <a:solidFill>
                  <a:srgbClr val="92D050"/>
                </a:solidFill>
                <a:effectLst/>
              </a:rPr>
              <a:t>SEND MONEY TONIGHT</a:t>
            </a:r>
            <a:endParaRPr lang="en-US" sz="2400" b="1" dirty="0">
              <a:solidFill>
                <a:srgbClr val="92D050"/>
              </a:solidFill>
              <a:effectLst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76B0815-9991-4E99-9FB4-C370D1BB68DA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D59F2-4CCA-4AB8-B2D2-9F6D557EF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589" y="3711575"/>
            <a:ext cx="9916909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93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D223-2C6E-4DD2-A590-94F9972BA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Caesar cipher – 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30014-884E-4783-9F51-8103C1A45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 fontScale="62500" lnSpcReduction="20000"/>
          </a:bodyPr>
          <a:lstStyle/>
          <a:p>
            <a:pPr algn="just"/>
            <a:r>
              <a:rPr lang="en-US" dirty="0">
                <a:effectLst/>
              </a:rPr>
              <a:t>To encrypt your message, choose a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 for the cipher, then move your bottom piece of paper to the </a:t>
            </a:r>
            <a:r>
              <a:rPr lang="en-US" b="1" i="1" dirty="0">
                <a:effectLst/>
              </a:rPr>
              <a:t>right</a:t>
            </a:r>
            <a:r>
              <a:rPr lang="en-US" dirty="0">
                <a:effectLst/>
              </a:rPr>
              <a:t> one or more letters so that they no longer line up.</a:t>
            </a:r>
          </a:p>
          <a:p>
            <a:pPr algn="just"/>
            <a:r>
              <a:rPr lang="en-US" dirty="0">
                <a:effectLst/>
              </a:rPr>
              <a:t>The number of characters you shift the bottom piece of paper becomes your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. </a:t>
            </a:r>
          </a:p>
          <a:p>
            <a:pPr marL="0" indent="0" algn="just">
              <a:buNone/>
            </a:pPr>
            <a:endParaRPr lang="en-US" b="1" dirty="0">
              <a:effectLst/>
            </a:endParaRPr>
          </a:p>
          <a:p>
            <a:pPr marL="0" indent="0" algn="just">
              <a:buNone/>
            </a:pPr>
            <a:r>
              <a:rPr lang="en-US" b="1" dirty="0">
                <a:effectLst/>
              </a:rPr>
              <a:t>Example</a:t>
            </a:r>
          </a:p>
          <a:p>
            <a:pPr marL="457200" lvl="1" indent="0" algn="just">
              <a:buNone/>
            </a:pPr>
            <a:r>
              <a:rPr lang="en-US" dirty="0">
                <a:effectLst/>
              </a:rPr>
              <a:t>the example below has a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 of 2 meaning that we have shifted the bottom piece of paper to the </a:t>
            </a:r>
            <a:r>
              <a:rPr lang="en-US" b="1" i="1" dirty="0">
                <a:effectLst/>
              </a:rPr>
              <a:t>right</a:t>
            </a:r>
            <a:r>
              <a:rPr lang="en-US" dirty="0">
                <a:effectLst/>
              </a:rPr>
              <a:t> by 2 letters.  </a:t>
            </a:r>
          </a:p>
          <a:p>
            <a:pPr algn="just"/>
            <a:endParaRPr lang="en-US" dirty="0">
              <a:effectLst/>
            </a:endParaRPr>
          </a:p>
          <a:p>
            <a:pPr algn="just"/>
            <a:endParaRPr lang="en-US" dirty="0">
              <a:effectLst/>
            </a:endParaRPr>
          </a:p>
          <a:p>
            <a:pPr marL="0" indent="0" algn="just">
              <a:buNone/>
            </a:pPr>
            <a:r>
              <a:rPr lang="en-US" dirty="0">
                <a:effectLst/>
              </a:rPr>
              <a:t> </a:t>
            </a:r>
          </a:p>
          <a:p>
            <a:pPr algn="just"/>
            <a:endParaRPr lang="en-US" dirty="0">
              <a:effectLst/>
            </a:endParaRPr>
          </a:p>
          <a:p>
            <a:pPr algn="just"/>
            <a:r>
              <a:rPr lang="en-US" dirty="0">
                <a:effectLst/>
              </a:rPr>
              <a:t>Now every time you see a letter of your </a:t>
            </a:r>
            <a:r>
              <a:rPr lang="en-US" b="1" i="1" dirty="0">
                <a:effectLst/>
              </a:rPr>
              <a:t>plaintext</a:t>
            </a:r>
            <a:r>
              <a:rPr lang="en-US" dirty="0">
                <a:effectLst/>
              </a:rPr>
              <a:t> message in the top line, write down the letter from the bottom line instead.  Your </a:t>
            </a:r>
            <a:r>
              <a:rPr lang="en-US" b="1" i="1" dirty="0">
                <a:effectLst/>
              </a:rPr>
              <a:t>plaintext</a:t>
            </a:r>
            <a:r>
              <a:rPr lang="en-US" dirty="0">
                <a:effectLst/>
              </a:rPr>
              <a:t> message </a:t>
            </a:r>
            <a:r>
              <a:rPr lang="en-US" b="1" i="1" dirty="0">
                <a:solidFill>
                  <a:srgbClr val="92D050"/>
                </a:solidFill>
                <a:effectLst/>
              </a:rPr>
              <a:t>SEND MONEY TONIGHT</a:t>
            </a:r>
            <a:r>
              <a:rPr lang="en-US" dirty="0">
                <a:solidFill>
                  <a:srgbClr val="92D050"/>
                </a:solidFill>
                <a:effectLst/>
              </a:rPr>
              <a:t> </a:t>
            </a:r>
            <a:r>
              <a:rPr lang="en-US" dirty="0">
                <a:effectLst/>
              </a:rPr>
              <a:t>becomes: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 </a:t>
            </a:r>
          </a:p>
          <a:p>
            <a:pPr marL="457200" lvl="1" indent="0" algn="ctr">
              <a:buNone/>
            </a:pPr>
            <a:r>
              <a:rPr lang="en-US" sz="2400" b="1" i="1" dirty="0">
                <a:solidFill>
                  <a:srgbClr val="92D050"/>
                </a:solidFill>
                <a:effectLst/>
              </a:rPr>
              <a:t>QCLB KMLCW RMLGEFR</a:t>
            </a:r>
            <a:endParaRPr lang="en-US" sz="2400" b="1" dirty="0">
              <a:solidFill>
                <a:srgbClr val="92D050"/>
              </a:solidFill>
              <a:effectLst/>
            </a:endParaRPr>
          </a:p>
          <a:p>
            <a:pPr marL="0" indent="0">
              <a:buNone/>
            </a:pPr>
            <a:r>
              <a:rPr lang="en-US" i="1" dirty="0">
                <a:effectLst/>
              </a:rPr>
              <a:t> </a:t>
            </a:r>
            <a:endParaRPr lang="en-US" dirty="0">
              <a:effectLst/>
            </a:endParaRPr>
          </a:p>
          <a:p>
            <a:pPr marL="0" indent="0" algn="ctr">
              <a:buNone/>
            </a:pPr>
            <a:r>
              <a:rPr lang="en-US" b="1" i="1" dirty="0">
                <a:solidFill>
                  <a:srgbClr val="00B0F0"/>
                </a:solidFill>
                <a:effectLst/>
              </a:rPr>
              <a:t>You have just performed a cryptographic transformation, transforming your plaintext message to ciphertext.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7B777D5-2B79-47C4-B5C8-D535178F16C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82AA60-3C7F-4616-B615-64517E313CA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135675" y="3251302"/>
            <a:ext cx="9905998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168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7168</TotalTime>
  <Words>2521</Words>
  <Application>Microsoft Macintosh PowerPoint</Application>
  <PresentationFormat>Widescreen</PresentationFormat>
  <Paragraphs>233</Paragraphs>
  <Slides>26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Century Gothic</vt:lpstr>
      <vt:lpstr>inherit</vt:lpstr>
      <vt:lpstr>Miriam Fixed</vt:lpstr>
      <vt:lpstr>Symbol</vt:lpstr>
      <vt:lpstr>Mesh</vt:lpstr>
      <vt:lpstr>Concepts of cryptography</vt:lpstr>
      <vt:lpstr>What is cryptography</vt:lpstr>
      <vt:lpstr>Four goals of modern cryptography</vt:lpstr>
      <vt:lpstr>Who uses cryptography</vt:lpstr>
      <vt:lpstr>How Does Cryptography Work</vt:lpstr>
      <vt:lpstr>The Caesar cipher</vt:lpstr>
      <vt:lpstr>The Caesar Cipher</vt:lpstr>
      <vt:lpstr>Caesar cipher – encryption</vt:lpstr>
      <vt:lpstr>Caesar cipher – encryption</vt:lpstr>
      <vt:lpstr>CAESAR CIPHER – encryption practice</vt:lpstr>
      <vt:lpstr>The Caesar Cipher</vt:lpstr>
      <vt:lpstr>Caesar cipher – DECRYPTION</vt:lpstr>
      <vt:lpstr>CAESAR CIPHER – decryption practice</vt:lpstr>
      <vt:lpstr>HASHING</vt:lpstr>
      <vt:lpstr>What is hashing</vt:lpstr>
      <vt:lpstr>How does hashing work</vt:lpstr>
      <vt:lpstr>Hash security</vt:lpstr>
      <vt:lpstr>Types of attacks</vt:lpstr>
      <vt:lpstr>adding salt</vt:lpstr>
      <vt:lpstr>Public Key Infrastructure</vt:lpstr>
      <vt:lpstr>What is Public Key Infrastructure </vt:lpstr>
      <vt:lpstr>Digital Certificates</vt:lpstr>
      <vt:lpstr>Public key infrastructure practice</vt:lpstr>
      <vt:lpstr>references</vt:lpstr>
      <vt:lpstr>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Concepts of Cryptography</dc:title>
  <dc:creator>Matthew Kisow</dc:creator>
  <cp:lastModifiedBy>Matthew R. Kisow, D.Sc.</cp:lastModifiedBy>
  <cp:revision>112</cp:revision>
  <dcterms:created xsi:type="dcterms:W3CDTF">2021-11-05T16:56:08Z</dcterms:created>
  <dcterms:modified xsi:type="dcterms:W3CDTF">2021-11-10T19:54:22Z</dcterms:modified>
</cp:coreProperties>
</file>

<file path=docProps/thumbnail.jpeg>
</file>